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6" r:id="rId4"/>
  </p:sldMasterIdLst>
  <p:notesMasterIdLst>
    <p:notesMasterId r:id="rId24"/>
  </p:notesMasterIdLst>
  <p:handoutMasterIdLst>
    <p:handoutMasterId r:id="rId25"/>
  </p:handoutMasterIdLst>
  <p:sldIdLst>
    <p:sldId id="356" r:id="rId5"/>
    <p:sldId id="357" r:id="rId6"/>
    <p:sldId id="332" r:id="rId7"/>
    <p:sldId id="333" r:id="rId8"/>
    <p:sldId id="334" r:id="rId9"/>
    <p:sldId id="346" r:id="rId10"/>
    <p:sldId id="336" r:id="rId11"/>
    <p:sldId id="348" r:id="rId12"/>
    <p:sldId id="347" r:id="rId13"/>
    <p:sldId id="349" r:id="rId14"/>
    <p:sldId id="337" r:id="rId15"/>
    <p:sldId id="350" r:id="rId16"/>
    <p:sldId id="351" r:id="rId17"/>
    <p:sldId id="352" r:id="rId18"/>
    <p:sldId id="353" r:id="rId19"/>
    <p:sldId id="354" r:id="rId20"/>
    <p:sldId id="338" r:id="rId21"/>
    <p:sldId id="355" r:id="rId22"/>
    <p:sldId id="34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BDA3BD-B5E7-4E9F-A7F8-852008A5763D}" v="1" dt="2024-05-14T17:58:31.338"/>
  </p1510:revLst>
</p1510:revInfo>
</file>

<file path=ppt/tableStyles.xml><?xml version="1.0" encoding="utf-8"?>
<a:tblStyleLst xmlns:a="http://schemas.openxmlformats.org/drawingml/2006/main" def="{C083E6E3-FA7D-4D7B-A595-EF9225AFEA82}">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95388" autoAdjust="0"/>
  </p:normalViewPr>
  <p:slideViewPr>
    <p:cSldViewPr snapToGrid="0">
      <p:cViewPr varScale="1">
        <p:scale>
          <a:sx n="74" d="100"/>
          <a:sy n="74" d="100"/>
        </p:scale>
        <p:origin x="78" y="216"/>
      </p:cViewPr>
      <p:guideLst>
        <p:guide orient="horz" pos="2160"/>
        <p:guide pos="3840"/>
      </p:guideLst>
    </p:cSldViewPr>
  </p:slideViewPr>
  <p:outlineViewPr>
    <p:cViewPr>
      <p:scale>
        <a:sx n="33" d="100"/>
        <a:sy n="33" d="100"/>
      </p:scale>
      <p:origin x="0" y="-3456"/>
    </p:cViewPr>
  </p:outlineViewPr>
  <p:notesTextViewPr>
    <p:cViewPr>
      <p:scale>
        <a:sx n="1" d="1"/>
        <a:sy n="1" d="1"/>
      </p:scale>
      <p:origin x="0" y="0"/>
    </p:cViewPr>
  </p:notesTextViewPr>
  <p:sorterViewPr>
    <p:cViewPr>
      <p:scale>
        <a:sx n="100" d="100"/>
        <a:sy n="100" d="100"/>
      </p:scale>
      <p:origin x="0" y="-7325"/>
    </p:cViewPr>
  </p:sorterViewPr>
  <p:notesViewPr>
    <p:cSldViewPr snapToGrid="0">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F3607-D762-48BC-A4C5-24DD637E747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9D607D7-1BC8-485B-A29A-7B8F71885A21}">
      <dgm:prSet/>
      <dgm:spPr/>
      <dgm:t>
        <a:bodyPr/>
        <a:lstStyle/>
        <a:p>
          <a:r>
            <a:rPr lang="en-US" dirty="0"/>
            <a:t>EMS Provider will comprehend the use of TXA. </a:t>
          </a:r>
        </a:p>
      </dgm:t>
    </dgm:pt>
    <dgm:pt modelId="{C018692D-05F5-4EE7-97C0-482BD9532B99}" type="parTrans" cxnId="{45BC6F79-DC3D-4448-B487-9648A6FF2BC8}">
      <dgm:prSet/>
      <dgm:spPr/>
      <dgm:t>
        <a:bodyPr/>
        <a:lstStyle/>
        <a:p>
          <a:endParaRPr lang="en-US"/>
        </a:p>
      </dgm:t>
    </dgm:pt>
    <dgm:pt modelId="{62FCB851-31D2-4B9F-8246-5A2FDC32393D}" type="sibTrans" cxnId="{45BC6F79-DC3D-4448-B487-9648A6FF2BC8}">
      <dgm:prSet/>
      <dgm:spPr/>
      <dgm:t>
        <a:bodyPr/>
        <a:lstStyle/>
        <a:p>
          <a:endParaRPr lang="en-US"/>
        </a:p>
      </dgm:t>
    </dgm:pt>
    <dgm:pt modelId="{C4BB68AD-AED1-4F61-AFAF-2527E389A845}">
      <dgm:prSet/>
      <dgm:spPr/>
      <dgm:t>
        <a:bodyPr/>
        <a:lstStyle/>
        <a:p>
          <a:r>
            <a:rPr lang="en-US"/>
            <a:t>The EMS Provider will understand the ICEMA protocol requirements for the use of TXA in Trauma and Post Partum Hemorrhage. </a:t>
          </a:r>
        </a:p>
      </dgm:t>
    </dgm:pt>
    <dgm:pt modelId="{57275BDD-7A90-43CC-A037-84153E1A5CF1}" type="parTrans" cxnId="{33327436-7A77-4618-A15E-7C69C2EB61B1}">
      <dgm:prSet/>
      <dgm:spPr/>
      <dgm:t>
        <a:bodyPr/>
        <a:lstStyle/>
        <a:p>
          <a:endParaRPr lang="en-US"/>
        </a:p>
      </dgm:t>
    </dgm:pt>
    <dgm:pt modelId="{E38EE233-625F-4494-BEEE-89F15BFF0112}" type="sibTrans" cxnId="{33327436-7A77-4618-A15E-7C69C2EB61B1}">
      <dgm:prSet/>
      <dgm:spPr/>
      <dgm:t>
        <a:bodyPr/>
        <a:lstStyle/>
        <a:p>
          <a:endParaRPr lang="en-US"/>
        </a:p>
      </dgm:t>
    </dgm:pt>
    <dgm:pt modelId="{55406426-5DB6-48F6-B913-B0E35DC22BC8}" type="pres">
      <dgm:prSet presAssocID="{7D9F3607-D762-48BC-A4C5-24DD637E747A}" presName="hierChild1" presStyleCnt="0">
        <dgm:presLayoutVars>
          <dgm:chPref val="1"/>
          <dgm:dir/>
          <dgm:animOne val="branch"/>
          <dgm:animLvl val="lvl"/>
          <dgm:resizeHandles/>
        </dgm:presLayoutVars>
      </dgm:prSet>
      <dgm:spPr/>
    </dgm:pt>
    <dgm:pt modelId="{BFCAD87F-16C8-4E32-A589-D327FD363808}" type="pres">
      <dgm:prSet presAssocID="{B9D607D7-1BC8-485B-A29A-7B8F71885A21}" presName="hierRoot1" presStyleCnt="0"/>
      <dgm:spPr/>
    </dgm:pt>
    <dgm:pt modelId="{70AF5A00-7F27-47F3-81BE-FBEF3A081183}" type="pres">
      <dgm:prSet presAssocID="{B9D607D7-1BC8-485B-A29A-7B8F71885A21}" presName="composite" presStyleCnt="0"/>
      <dgm:spPr/>
    </dgm:pt>
    <dgm:pt modelId="{C6B98022-C789-4627-800A-AF3A99C5FDBA}" type="pres">
      <dgm:prSet presAssocID="{B9D607D7-1BC8-485B-A29A-7B8F71885A21}" presName="background" presStyleLbl="node0" presStyleIdx="0" presStyleCnt="2"/>
      <dgm:spPr/>
    </dgm:pt>
    <dgm:pt modelId="{FFCFDA4B-D5B7-4C89-9A25-987A3E15B8B8}" type="pres">
      <dgm:prSet presAssocID="{B9D607D7-1BC8-485B-A29A-7B8F71885A21}" presName="text" presStyleLbl="fgAcc0" presStyleIdx="0" presStyleCnt="2">
        <dgm:presLayoutVars>
          <dgm:chPref val="3"/>
        </dgm:presLayoutVars>
      </dgm:prSet>
      <dgm:spPr/>
    </dgm:pt>
    <dgm:pt modelId="{2858701E-CFCE-4D32-B1F5-ECF211D9D0EA}" type="pres">
      <dgm:prSet presAssocID="{B9D607D7-1BC8-485B-A29A-7B8F71885A21}" presName="hierChild2" presStyleCnt="0"/>
      <dgm:spPr/>
    </dgm:pt>
    <dgm:pt modelId="{65A10CF7-E850-4E37-B6C0-157087FA6669}" type="pres">
      <dgm:prSet presAssocID="{C4BB68AD-AED1-4F61-AFAF-2527E389A845}" presName="hierRoot1" presStyleCnt="0"/>
      <dgm:spPr/>
    </dgm:pt>
    <dgm:pt modelId="{3619A246-9A60-414A-A040-FDE9C2F4BEC6}" type="pres">
      <dgm:prSet presAssocID="{C4BB68AD-AED1-4F61-AFAF-2527E389A845}" presName="composite" presStyleCnt="0"/>
      <dgm:spPr/>
    </dgm:pt>
    <dgm:pt modelId="{6E3F0C62-FC64-4EE5-B680-37DF2A19B115}" type="pres">
      <dgm:prSet presAssocID="{C4BB68AD-AED1-4F61-AFAF-2527E389A845}" presName="background" presStyleLbl="node0" presStyleIdx="1" presStyleCnt="2"/>
      <dgm:spPr/>
    </dgm:pt>
    <dgm:pt modelId="{A936E90A-1D07-46F7-8DD4-AE83D7D551CC}" type="pres">
      <dgm:prSet presAssocID="{C4BB68AD-AED1-4F61-AFAF-2527E389A845}" presName="text" presStyleLbl="fgAcc0" presStyleIdx="1" presStyleCnt="2">
        <dgm:presLayoutVars>
          <dgm:chPref val="3"/>
        </dgm:presLayoutVars>
      </dgm:prSet>
      <dgm:spPr/>
    </dgm:pt>
    <dgm:pt modelId="{7B27F291-0CC8-4E78-9ACA-1C157828FA2A}" type="pres">
      <dgm:prSet presAssocID="{C4BB68AD-AED1-4F61-AFAF-2527E389A845}" presName="hierChild2" presStyleCnt="0"/>
      <dgm:spPr/>
    </dgm:pt>
  </dgm:ptLst>
  <dgm:cxnLst>
    <dgm:cxn modelId="{33327436-7A77-4618-A15E-7C69C2EB61B1}" srcId="{7D9F3607-D762-48BC-A4C5-24DD637E747A}" destId="{C4BB68AD-AED1-4F61-AFAF-2527E389A845}" srcOrd="1" destOrd="0" parTransId="{57275BDD-7A90-43CC-A037-84153E1A5CF1}" sibTransId="{E38EE233-625F-4494-BEEE-89F15BFF0112}"/>
    <dgm:cxn modelId="{BB39DF65-1DDD-4F26-A4BE-24BA411858C8}" type="presOf" srcId="{C4BB68AD-AED1-4F61-AFAF-2527E389A845}" destId="{A936E90A-1D07-46F7-8DD4-AE83D7D551CC}" srcOrd="0" destOrd="0" presId="urn:microsoft.com/office/officeart/2005/8/layout/hierarchy1"/>
    <dgm:cxn modelId="{45BC6F79-DC3D-4448-B487-9648A6FF2BC8}" srcId="{7D9F3607-D762-48BC-A4C5-24DD637E747A}" destId="{B9D607D7-1BC8-485B-A29A-7B8F71885A21}" srcOrd="0" destOrd="0" parTransId="{C018692D-05F5-4EE7-97C0-482BD9532B99}" sibTransId="{62FCB851-31D2-4B9F-8246-5A2FDC32393D}"/>
    <dgm:cxn modelId="{47E04994-6FA1-465C-A6D6-4D5B4701F488}" type="presOf" srcId="{7D9F3607-D762-48BC-A4C5-24DD637E747A}" destId="{55406426-5DB6-48F6-B913-B0E35DC22BC8}" srcOrd="0" destOrd="0" presId="urn:microsoft.com/office/officeart/2005/8/layout/hierarchy1"/>
    <dgm:cxn modelId="{CFA285E8-2AD7-4BDB-BFBE-BC4936638DD0}" type="presOf" srcId="{B9D607D7-1BC8-485B-A29A-7B8F71885A21}" destId="{FFCFDA4B-D5B7-4C89-9A25-987A3E15B8B8}" srcOrd="0" destOrd="0" presId="urn:microsoft.com/office/officeart/2005/8/layout/hierarchy1"/>
    <dgm:cxn modelId="{51BFADB4-5507-448B-86C9-3D9905A13460}" type="presParOf" srcId="{55406426-5DB6-48F6-B913-B0E35DC22BC8}" destId="{BFCAD87F-16C8-4E32-A589-D327FD363808}" srcOrd="0" destOrd="0" presId="urn:microsoft.com/office/officeart/2005/8/layout/hierarchy1"/>
    <dgm:cxn modelId="{8957C7CC-68A5-4C79-8D32-3C855FAC7AF7}" type="presParOf" srcId="{BFCAD87F-16C8-4E32-A589-D327FD363808}" destId="{70AF5A00-7F27-47F3-81BE-FBEF3A081183}" srcOrd="0" destOrd="0" presId="urn:microsoft.com/office/officeart/2005/8/layout/hierarchy1"/>
    <dgm:cxn modelId="{307EE81E-0641-4CC3-9A8E-BD092F3D7B12}" type="presParOf" srcId="{70AF5A00-7F27-47F3-81BE-FBEF3A081183}" destId="{C6B98022-C789-4627-800A-AF3A99C5FDBA}" srcOrd="0" destOrd="0" presId="urn:microsoft.com/office/officeart/2005/8/layout/hierarchy1"/>
    <dgm:cxn modelId="{9F753344-2AA6-46E3-880C-DA2319C4E1F1}" type="presParOf" srcId="{70AF5A00-7F27-47F3-81BE-FBEF3A081183}" destId="{FFCFDA4B-D5B7-4C89-9A25-987A3E15B8B8}" srcOrd="1" destOrd="0" presId="urn:microsoft.com/office/officeart/2005/8/layout/hierarchy1"/>
    <dgm:cxn modelId="{FF4EE4BD-E007-476C-82F2-20AC59E9ED59}" type="presParOf" srcId="{BFCAD87F-16C8-4E32-A589-D327FD363808}" destId="{2858701E-CFCE-4D32-B1F5-ECF211D9D0EA}" srcOrd="1" destOrd="0" presId="urn:microsoft.com/office/officeart/2005/8/layout/hierarchy1"/>
    <dgm:cxn modelId="{0B18CEDE-CCDA-4F74-8F4D-FF7D8ECC9EE1}" type="presParOf" srcId="{55406426-5DB6-48F6-B913-B0E35DC22BC8}" destId="{65A10CF7-E850-4E37-B6C0-157087FA6669}" srcOrd="1" destOrd="0" presId="urn:microsoft.com/office/officeart/2005/8/layout/hierarchy1"/>
    <dgm:cxn modelId="{7E4DC6EF-8DDA-4A88-BB55-59D35C2DD556}" type="presParOf" srcId="{65A10CF7-E850-4E37-B6C0-157087FA6669}" destId="{3619A246-9A60-414A-A040-FDE9C2F4BEC6}" srcOrd="0" destOrd="0" presId="urn:microsoft.com/office/officeart/2005/8/layout/hierarchy1"/>
    <dgm:cxn modelId="{86BE0EA0-2C40-47AD-A6CA-49716E15CFBF}" type="presParOf" srcId="{3619A246-9A60-414A-A040-FDE9C2F4BEC6}" destId="{6E3F0C62-FC64-4EE5-B680-37DF2A19B115}" srcOrd="0" destOrd="0" presId="urn:microsoft.com/office/officeart/2005/8/layout/hierarchy1"/>
    <dgm:cxn modelId="{215E83AE-62DB-4EBF-8C02-24B0331E5B00}" type="presParOf" srcId="{3619A246-9A60-414A-A040-FDE9C2F4BEC6}" destId="{A936E90A-1D07-46F7-8DD4-AE83D7D551CC}" srcOrd="1" destOrd="0" presId="urn:microsoft.com/office/officeart/2005/8/layout/hierarchy1"/>
    <dgm:cxn modelId="{3DC54213-CE39-4D11-A7F4-289EB2AC1207}" type="presParOf" srcId="{65A10CF7-E850-4E37-B6C0-157087FA6669}" destId="{7B27F291-0CC8-4E78-9ACA-1C157828FA2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A8D197-64B1-4DF5-8088-8AB2237D09AD}"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12FC7ED7-6D54-4DD9-849C-DA3F540A2106}">
      <dgm:prSet/>
      <dgm:spPr/>
      <dgm:t>
        <a:bodyPr/>
        <a:lstStyle/>
        <a:p>
          <a:r>
            <a:rPr lang="en-US" b="0" i="1" baseline="0"/>
            <a:t>Signs of hemorrhagic shock meeting inclusion criteria &lt;3 hours post traumatic injury : </a:t>
          </a:r>
          <a:endParaRPr lang="en-US"/>
        </a:p>
      </dgm:t>
    </dgm:pt>
    <dgm:pt modelId="{7870EA9E-C64D-4D3B-81DD-73EE4453D964}" type="parTrans" cxnId="{5554D18F-BC2E-4183-8E82-3F9420C759CC}">
      <dgm:prSet/>
      <dgm:spPr/>
      <dgm:t>
        <a:bodyPr/>
        <a:lstStyle/>
        <a:p>
          <a:endParaRPr lang="en-US"/>
        </a:p>
      </dgm:t>
    </dgm:pt>
    <dgm:pt modelId="{E9A25616-C588-45B4-B5AC-6B32315F1F3F}" type="sibTrans" cxnId="{5554D18F-BC2E-4183-8E82-3F9420C759CC}">
      <dgm:prSet/>
      <dgm:spPr/>
      <dgm:t>
        <a:bodyPr/>
        <a:lstStyle/>
        <a:p>
          <a:endParaRPr lang="en-US"/>
        </a:p>
      </dgm:t>
    </dgm:pt>
    <dgm:pt modelId="{DE4772F1-13CD-4A59-9CB3-174347553F1B}">
      <dgm:prSet/>
      <dgm:spPr/>
      <dgm:t>
        <a:bodyPr/>
        <a:lstStyle/>
        <a:p>
          <a:r>
            <a:rPr lang="en-US" b="0" i="0" baseline="0"/>
            <a:t>Administer TXA 1 gm in 50 - 100 ml of NS via IV/IO over 10 minutes. </a:t>
          </a:r>
          <a:endParaRPr lang="en-US"/>
        </a:p>
      </dgm:t>
    </dgm:pt>
    <dgm:pt modelId="{79CB2B81-C942-4BE1-9626-48E58EB66491}" type="parTrans" cxnId="{231031E7-6AD5-4BE5-A16E-B46C853FA6F8}">
      <dgm:prSet/>
      <dgm:spPr/>
      <dgm:t>
        <a:bodyPr/>
        <a:lstStyle/>
        <a:p>
          <a:endParaRPr lang="en-US"/>
        </a:p>
      </dgm:t>
    </dgm:pt>
    <dgm:pt modelId="{69A93CE7-61A3-419A-B73F-8E6B52F5C665}" type="sibTrans" cxnId="{231031E7-6AD5-4BE5-A16E-B46C853FA6F8}">
      <dgm:prSet/>
      <dgm:spPr/>
      <dgm:t>
        <a:bodyPr/>
        <a:lstStyle/>
        <a:p>
          <a:endParaRPr lang="en-US"/>
        </a:p>
      </dgm:t>
    </dgm:pt>
    <dgm:pt modelId="{525D3C4A-DE0C-4225-A3FA-ECE51616C795}">
      <dgm:prSet/>
      <dgm:spPr/>
      <dgm:t>
        <a:bodyPr/>
        <a:lstStyle/>
        <a:p>
          <a:r>
            <a:rPr lang="en-US" b="0" i="0" baseline="0"/>
            <a:t>Do not administer IVP as this will cause hypotension. </a:t>
          </a:r>
          <a:endParaRPr lang="en-US"/>
        </a:p>
      </dgm:t>
    </dgm:pt>
    <dgm:pt modelId="{5E2DB578-C80C-49C4-A32E-0BBD3AAA6DC3}" type="parTrans" cxnId="{3B4426A6-3394-484B-9071-C730E890FC7E}">
      <dgm:prSet/>
      <dgm:spPr/>
      <dgm:t>
        <a:bodyPr/>
        <a:lstStyle/>
        <a:p>
          <a:endParaRPr lang="en-US"/>
        </a:p>
      </dgm:t>
    </dgm:pt>
    <dgm:pt modelId="{3B2219B7-FC9B-408E-BFCA-62F0DAD86745}" type="sibTrans" cxnId="{3B4426A6-3394-484B-9071-C730E890FC7E}">
      <dgm:prSet/>
      <dgm:spPr/>
      <dgm:t>
        <a:bodyPr/>
        <a:lstStyle/>
        <a:p>
          <a:endParaRPr lang="en-US"/>
        </a:p>
      </dgm:t>
    </dgm:pt>
    <dgm:pt modelId="{CA769ADB-E245-4FA5-BBAD-E15F7BE8DAB9}" type="pres">
      <dgm:prSet presAssocID="{31A8D197-64B1-4DF5-8088-8AB2237D09AD}" presName="root" presStyleCnt="0">
        <dgm:presLayoutVars>
          <dgm:dir/>
          <dgm:resizeHandles val="exact"/>
        </dgm:presLayoutVars>
      </dgm:prSet>
      <dgm:spPr/>
    </dgm:pt>
    <dgm:pt modelId="{63C6AF84-7F7E-44F9-9093-C80E1FDC519C}" type="pres">
      <dgm:prSet presAssocID="{12FC7ED7-6D54-4DD9-849C-DA3F540A2106}" presName="compNode" presStyleCnt="0"/>
      <dgm:spPr/>
    </dgm:pt>
    <dgm:pt modelId="{B161CC15-760F-4501-9361-A7E0D889068D}" type="pres">
      <dgm:prSet presAssocID="{12FC7ED7-6D54-4DD9-849C-DA3F540A2106}" presName="bgRect" presStyleLbl="bgShp" presStyleIdx="0" presStyleCnt="3"/>
      <dgm:spPr/>
    </dgm:pt>
    <dgm:pt modelId="{CF8FA6B7-D82C-45F0-BC32-A1F7EAEF2971}" type="pres">
      <dgm:prSet presAssocID="{12FC7ED7-6D54-4DD9-849C-DA3F540A21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446F478D-9358-479C-AAC3-FEAC48C05C2F}" type="pres">
      <dgm:prSet presAssocID="{12FC7ED7-6D54-4DD9-849C-DA3F540A2106}" presName="spaceRect" presStyleCnt="0"/>
      <dgm:spPr/>
    </dgm:pt>
    <dgm:pt modelId="{A194671A-9E20-4899-A2F0-CA10FEE563AE}" type="pres">
      <dgm:prSet presAssocID="{12FC7ED7-6D54-4DD9-849C-DA3F540A2106}" presName="parTx" presStyleLbl="revTx" presStyleIdx="0" presStyleCnt="3">
        <dgm:presLayoutVars>
          <dgm:chMax val="0"/>
          <dgm:chPref val="0"/>
        </dgm:presLayoutVars>
      </dgm:prSet>
      <dgm:spPr/>
    </dgm:pt>
    <dgm:pt modelId="{172255CC-B640-4FB9-ACF5-985A30EF7C54}" type="pres">
      <dgm:prSet presAssocID="{E9A25616-C588-45B4-B5AC-6B32315F1F3F}" presName="sibTrans" presStyleCnt="0"/>
      <dgm:spPr/>
    </dgm:pt>
    <dgm:pt modelId="{8FF1AED6-A954-4DF2-91CE-71910F25B4F4}" type="pres">
      <dgm:prSet presAssocID="{DE4772F1-13CD-4A59-9CB3-174347553F1B}" presName="compNode" presStyleCnt="0"/>
      <dgm:spPr/>
    </dgm:pt>
    <dgm:pt modelId="{0C53A5BF-D674-40C9-855C-5A3F10BFBBA4}" type="pres">
      <dgm:prSet presAssocID="{DE4772F1-13CD-4A59-9CB3-174347553F1B}" presName="bgRect" presStyleLbl="bgShp" presStyleIdx="1" presStyleCnt="3"/>
      <dgm:spPr/>
    </dgm:pt>
    <dgm:pt modelId="{C5B63CB5-2065-4BA0-ABE8-DB50106686E7}" type="pres">
      <dgm:prSet presAssocID="{DE4772F1-13CD-4A59-9CB3-174347553F1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V"/>
        </a:ext>
      </dgm:extLst>
    </dgm:pt>
    <dgm:pt modelId="{223542B0-C89D-4974-9023-5A0873A1BB05}" type="pres">
      <dgm:prSet presAssocID="{DE4772F1-13CD-4A59-9CB3-174347553F1B}" presName="spaceRect" presStyleCnt="0"/>
      <dgm:spPr/>
    </dgm:pt>
    <dgm:pt modelId="{9A5B4DD5-E7C1-4619-B52F-9DB166878DFB}" type="pres">
      <dgm:prSet presAssocID="{DE4772F1-13CD-4A59-9CB3-174347553F1B}" presName="parTx" presStyleLbl="revTx" presStyleIdx="1" presStyleCnt="3">
        <dgm:presLayoutVars>
          <dgm:chMax val="0"/>
          <dgm:chPref val="0"/>
        </dgm:presLayoutVars>
      </dgm:prSet>
      <dgm:spPr/>
    </dgm:pt>
    <dgm:pt modelId="{F2F28BFF-32DE-4D1F-93BD-0E914B637524}" type="pres">
      <dgm:prSet presAssocID="{69A93CE7-61A3-419A-B73F-8E6B52F5C665}" presName="sibTrans" presStyleCnt="0"/>
      <dgm:spPr/>
    </dgm:pt>
    <dgm:pt modelId="{6C0D716E-59A0-41C1-AFB6-F9ABF077E0FB}" type="pres">
      <dgm:prSet presAssocID="{525D3C4A-DE0C-4225-A3FA-ECE51616C795}" presName="compNode" presStyleCnt="0"/>
      <dgm:spPr/>
    </dgm:pt>
    <dgm:pt modelId="{4965BF01-7F19-42AA-9E08-6E630A46DA30}" type="pres">
      <dgm:prSet presAssocID="{525D3C4A-DE0C-4225-A3FA-ECE51616C795}" presName="bgRect" presStyleLbl="bgShp" presStyleIdx="2" presStyleCnt="3"/>
      <dgm:spPr/>
    </dgm:pt>
    <dgm:pt modelId="{39249BB2-E3A6-42CB-B81C-445C951EC632}" type="pres">
      <dgm:prSet presAssocID="{525D3C4A-DE0C-4225-A3FA-ECE51616C79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edle"/>
        </a:ext>
      </dgm:extLst>
    </dgm:pt>
    <dgm:pt modelId="{49E3FEF1-55F0-4EB9-AA31-86C994F0271A}" type="pres">
      <dgm:prSet presAssocID="{525D3C4A-DE0C-4225-A3FA-ECE51616C795}" presName="spaceRect" presStyleCnt="0"/>
      <dgm:spPr/>
    </dgm:pt>
    <dgm:pt modelId="{E05086EE-7AA1-42C0-956C-4E2B6ED9FB96}" type="pres">
      <dgm:prSet presAssocID="{525D3C4A-DE0C-4225-A3FA-ECE51616C795}" presName="parTx" presStyleLbl="revTx" presStyleIdx="2" presStyleCnt="3">
        <dgm:presLayoutVars>
          <dgm:chMax val="0"/>
          <dgm:chPref val="0"/>
        </dgm:presLayoutVars>
      </dgm:prSet>
      <dgm:spPr/>
    </dgm:pt>
  </dgm:ptLst>
  <dgm:cxnLst>
    <dgm:cxn modelId="{E6C22B50-4235-4258-ACDC-038A6DB4CCDB}" type="presOf" srcId="{525D3C4A-DE0C-4225-A3FA-ECE51616C795}" destId="{E05086EE-7AA1-42C0-956C-4E2B6ED9FB96}" srcOrd="0" destOrd="0" presId="urn:microsoft.com/office/officeart/2018/2/layout/IconVerticalSolidList"/>
    <dgm:cxn modelId="{CFC41851-37BD-4FB0-912E-295AC1A54993}" type="presOf" srcId="{DE4772F1-13CD-4A59-9CB3-174347553F1B}" destId="{9A5B4DD5-E7C1-4619-B52F-9DB166878DFB}" srcOrd="0" destOrd="0" presId="urn:microsoft.com/office/officeart/2018/2/layout/IconVerticalSolidList"/>
    <dgm:cxn modelId="{B153C753-56CC-4E3B-978B-B17D67828065}" type="presOf" srcId="{31A8D197-64B1-4DF5-8088-8AB2237D09AD}" destId="{CA769ADB-E245-4FA5-BBAD-E15F7BE8DAB9}" srcOrd="0" destOrd="0" presId="urn:microsoft.com/office/officeart/2018/2/layout/IconVerticalSolidList"/>
    <dgm:cxn modelId="{8C245987-B5B5-4D5C-958D-DB270B0F90C9}" type="presOf" srcId="{12FC7ED7-6D54-4DD9-849C-DA3F540A2106}" destId="{A194671A-9E20-4899-A2F0-CA10FEE563AE}" srcOrd="0" destOrd="0" presId="urn:microsoft.com/office/officeart/2018/2/layout/IconVerticalSolidList"/>
    <dgm:cxn modelId="{5554D18F-BC2E-4183-8E82-3F9420C759CC}" srcId="{31A8D197-64B1-4DF5-8088-8AB2237D09AD}" destId="{12FC7ED7-6D54-4DD9-849C-DA3F540A2106}" srcOrd="0" destOrd="0" parTransId="{7870EA9E-C64D-4D3B-81DD-73EE4453D964}" sibTransId="{E9A25616-C588-45B4-B5AC-6B32315F1F3F}"/>
    <dgm:cxn modelId="{3B4426A6-3394-484B-9071-C730E890FC7E}" srcId="{31A8D197-64B1-4DF5-8088-8AB2237D09AD}" destId="{525D3C4A-DE0C-4225-A3FA-ECE51616C795}" srcOrd="2" destOrd="0" parTransId="{5E2DB578-C80C-49C4-A32E-0BBD3AAA6DC3}" sibTransId="{3B2219B7-FC9B-408E-BFCA-62F0DAD86745}"/>
    <dgm:cxn modelId="{231031E7-6AD5-4BE5-A16E-B46C853FA6F8}" srcId="{31A8D197-64B1-4DF5-8088-8AB2237D09AD}" destId="{DE4772F1-13CD-4A59-9CB3-174347553F1B}" srcOrd="1" destOrd="0" parTransId="{79CB2B81-C942-4BE1-9626-48E58EB66491}" sibTransId="{69A93CE7-61A3-419A-B73F-8E6B52F5C665}"/>
    <dgm:cxn modelId="{F1751FD6-382B-4982-9103-04B8DC13916B}" type="presParOf" srcId="{CA769ADB-E245-4FA5-BBAD-E15F7BE8DAB9}" destId="{63C6AF84-7F7E-44F9-9093-C80E1FDC519C}" srcOrd="0" destOrd="0" presId="urn:microsoft.com/office/officeart/2018/2/layout/IconVerticalSolidList"/>
    <dgm:cxn modelId="{7AB8812C-3232-47B5-8794-90DFC992F059}" type="presParOf" srcId="{63C6AF84-7F7E-44F9-9093-C80E1FDC519C}" destId="{B161CC15-760F-4501-9361-A7E0D889068D}" srcOrd="0" destOrd="0" presId="urn:microsoft.com/office/officeart/2018/2/layout/IconVerticalSolidList"/>
    <dgm:cxn modelId="{ADC4437F-C5E0-4A7C-9F3B-4AD08315B726}" type="presParOf" srcId="{63C6AF84-7F7E-44F9-9093-C80E1FDC519C}" destId="{CF8FA6B7-D82C-45F0-BC32-A1F7EAEF2971}" srcOrd="1" destOrd="0" presId="urn:microsoft.com/office/officeart/2018/2/layout/IconVerticalSolidList"/>
    <dgm:cxn modelId="{66C00B15-035E-4A4C-B658-8F8CB7CC5327}" type="presParOf" srcId="{63C6AF84-7F7E-44F9-9093-C80E1FDC519C}" destId="{446F478D-9358-479C-AAC3-FEAC48C05C2F}" srcOrd="2" destOrd="0" presId="urn:microsoft.com/office/officeart/2018/2/layout/IconVerticalSolidList"/>
    <dgm:cxn modelId="{56B485A3-3ABF-4F72-B282-D6A53E55078A}" type="presParOf" srcId="{63C6AF84-7F7E-44F9-9093-C80E1FDC519C}" destId="{A194671A-9E20-4899-A2F0-CA10FEE563AE}" srcOrd="3" destOrd="0" presId="urn:microsoft.com/office/officeart/2018/2/layout/IconVerticalSolidList"/>
    <dgm:cxn modelId="{EC83446B-CE80-4ADD-A3B6-D7DBE046DC9F}" type="presParOf" srcId="{CA769ADB-E245-4FA5-BBAD-E15F7BE8DAB9}" destId="{172255CC-B640-4FB9-ACF5-985A30EF7C54}" srcOrd="1" destOrd="0" presId="urn:microsoft.com/office/officeart/2018/2/layout/IconVerticalSolidList"/>
    <dgm:cxn modelId="{23291609-8F92-4CE8-B18C-9D02E0DF2AA8}" type="presParOf" srcId="{CA769ADB-E245-4FA5-BBAD-E15F7BE8DAB9}" destId="{8FF1AED6-A954-4DF2-91CE-71910F25B4F4}" srcOrd="2" destOrd="0" presId="urn:microsoft.com/office/officeart/2018/2/layout/IconVerticalSolidList"/>
    <dgm:cxn modelId="{7B6221CE-6514-4941-915E-90EBB8E0341E}" type="presParOf" srcId="{8FF1AED6-A954-4DF2-91CE-71910F25B4F4}" destId="{0C53A5BF-D674-40C9-855C-5A3F10BFBBA4}" srcOrd="0" destOrd="0" presId="urn:microsoft.com/office/officeart/2018/2/layout/IconVerticalSolidList"/>
    <dgm:cxn modelId="{586C6360-26C4-456C-BCE6-FC586775EBCD}" type="presParOf" srcId="{8FF1AED6-A954-4DF2-91CE-71910F25B4F4}" destId="{C5B63CB5-2065-4BA0-ABE8-DB50106686E7}" srcOrd="1" destOrd="0" presId="urn:microsoft.com/office/officeart/2018/2/layout/IconVerticalSolidList"/>
    <dgm:cxn modelId="{2BF52B2D-DFA1-4708-82D2-1CA779693D86}" type="presParOf" srcId="{8FF1AED6-A954-4DF2-91CE-71910F25B4F4}" destId="{223542B0-C89D-4974-9023-5A0873A1BB05}" srcOrd="2" destOrd="0" presId="urn:microsoft.com/office/officeart/2018/2/layout/IconVerticalSolidList"/>
    <dgm:cxn modelId="{CFB7D771-2081-46BD-9483-CA6237F08081}" type="presParOf" srcId="{8FF1AED6-A954-4DF2-91CE-71910F25B4F4}" destId="{9A5B4DD5-E7C1-4619-B52F-9DB166878DFB}" srcOrd="3" destOrd="0" presId="urn:microsoft.com/office/officeart/2018/2/layout/IconVerticalSolidList"/>
    <dgm:cxn modelId="{183C32EF-2EDF-41E2-B960-FB74EF43A6BD}" type="presParOf" srcId="{CA769ADB-E245-4FA5-BBAD-E15F7BE8DAB9}" destId="{F2F28BFF-32DE-4D1F-93BD-0E914B637524}" srcOrd="3" destOrd="0" presId="urn:microsoft.com/office/officeart/2018/2/layout/IconVerticalSolidList"/>
    <dgm:cxn modelId="{65EA22A8-B91B-4FA4-895D-614AD9775604}" type="presParOf" srcId="{CA769ADB-E245-4FA5-BBAD-E15F7BE8DAB9}" destId="{6C0D716E-59A0-41C1-AFB6-F9ABF077E0FB}" srcOrd="4" destOrd="0" presId="urn:microsoft.com/office/officeart/2018/2/layout/IconVerticalSolidList"/>
    <dgm:cxn modelId="{1DE6A219-E5E9-4295-8AB8-FDD58DE59ABC}" type="presParOf" srcId="{6C0D716E-59A0-41C1-AFB6-F9ABF077E0FB}" destId="{4965BF01-7F19-42AA-9E08-6E630A46DA30}" srcOrd="0" destOrd="0" presId="urn:microsoft.com/office/officeart/2018/2/layout/IconVerticalSolidList"/>
    <dgm:cxn modelId="{6C5F58B3-D6DB-42AB-B11B-1C94E72AA663}" type="presParOf" srcId="{6C0D716E-59A0-41C1-AFB6-F9ABF077E0FB}" destId="{39249BB2-E3A6-42CB-B81C-445C951EC632}" srcOrd="1" destOrd="0" presId="urn:microsoft.com/office/officeart/2018/2/layout/IconVerticalSolidList"/>
    <dgm:cxn modelId="{276BB4D5-9F21-41BA-BE9E-DCA39D525A42}" type="presParOf" srcId="{6C0D716E-59A0-41C1-AFB6-F9ABF077E0FB}" destId="{49E3FEF1-55F0-4EB9-AA31-86C994F0271A}" srcOrd="2" destOrd="0" presId="urn:microsoft.com/office/officeart/2018/2/layout/IconVerticalSolidList"/>
    <dgm:cxn modelId="{7E7C7181-818E-4C45-9C8D-9876DA45DA48}" type="presParOf" srcId="{6C0D716E-59A0-41C1-AFB6-F9ABF077E0FB}" destId="{E05086EE-7AA1-42C0-956C-4E2B6ED9FB9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59E66F-5F54-405A-9C64-A55D52F72D9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2A9BDFF4-B813-4FB7-ACC5-8E1510AC12D4}">
      <dgm:prSet/>
      <dgm:spPr/>
      <dgm:t>
        <a:bodyPr/>
        <a:lstStyle/>
        <a:p>
          <a:r>
            <a:rPr lang="en-US" b="0" i="1" baseline="0"/>
            <a:t>Signs of postpartum hemorrhagic shock (base hospital order only):</a:t>
          </a:r>
          <a:endParaRPr lang="en-US"/>
        </a:p>
      </dgm:t>
    </dgm:pt>
    <dgm:pt modelId="{259FF6F9-4201-4699-8FA1-F898F341D693}" type="parTrans" cxnId="{18002172-3CA1-4AF6-B9B2-DFFD440A95DB}">
      <dgm:prSet/>
      <dgm:spPr/>
      <dgm:t>
        <a:bodyPr/>
        <a:lstStyle/>
        <a:p>
          <a:endParaRPr lang="en-US"/>
        </a:p>
      </dgm:t>
    </dgm:pt>
    <dgm:pt modelId="{254EF27D-5808-409C-9D82-7487A8A93B0E}" type="sibTrans" cxnId="{18002172-3CA1-4AF6-B9B2-DFFD440A95DB}">
      <dgm:prSet/>
      <dgm:spPr/>
      <dgm:t>
        <a:bodyPr/>
        <a:lstStyle/>
        <a:p>
          <a:endParaRPr lang="en-US"/>
        </a:p>
      </dgm:t>
    </dgm:pt>
    <dgm:pt modelId="{3797105E-A8C4-49DE-8CF7-93F61EB42B68}">
      <dgm:prSet/>
      <dgm:spPr/>
      <dgm:t>
        <a:bodyPr/>
        <a:lstStyle/>
        <a:p>
          <a:r>
            <a:rPr lang="en-US" b="0" i="0" baseline="0"/>
            <a:t>Administer TXA 1 gm in 50 - 100 ml of NS via IV/IO over 10 minutes. </a:t>
          </a:r>
          <a:endParaRPr lang="en-US"/>
        </a:p>
      </dgm:t>
    </dgm:pt>
    <dgm:pt modelId="{A1A368BB-1850-406E-900E-D1D2D7DBB278}" type="parTrans" cxnId="{483AE6CE-ED9D-4A59-90A8-93E9BAE570E2}">
      <dgm:prSet/>
      <dgm:spPr/>
      <dgm:t>
        <a:bodyPr/>
        <a:lstStyle/>
        <a:p>
          <a:endParaRPr lang="en-US"/>
        </a:p>
      </dgm:t>
    </dgm:pt>
    <dgm:pt modelId="{4168F594-CE2C-42CF-9BF2-A77F869CDD57}" type="sibTrans" cxnId="{483AE6CE-ED9D-4A59-90A8-93E9BAE570E2}">
      <dgm:prSet/>
      <dgm:spPr/>
      <dgm:t>
        <a:bodyPr/>
        <a:lstStyle/>
        <a:p>
          <a:endParaRPr lang="en-US"/>
        </a:p>
      </dgm:t>
    </dgm:pt>
    <dgm:pt modelId="{9013134A-ECFC-470A-B9C7-37784E2293C6}">
      <dgm:prSet/>
      <dgm:spPr/>
      <dgm:t>
        <a:bodyPr/>
        <a:lstStyle/>
        <a:p>
          <a:r>
            <a:rPr lang="en-US" b="0" i="0" baseline="0"/>
            <a:t>Do not administer IVP as this will cause hypotension. </a:t>
          </a:r>
          <a:endParaRPr lang="en-US"/>
        </a:p>
      </dgm:t>
    </dgm:pt>
    <dgm:pt modelId="{F8972A98-F4AB-42CE-8848-7BA424703E76}" type="parTrans" cxnId="{E0869628-A5E2-4B83-BE76-2FC4D9BA7ED4}">
      <dgm:prSet/>
      <dgm:spPr/>
      <dgm:t>
        <a:bodyPr/>
        <a:lstStyle/>
        <a:p>
          <a:endParaRPr lang="en-US"/>
        </a:p>
      </dgm:t>
    </dgm:pt>
    <dgm:pt modelId="{45BF1AAF-ABA2-443C-AD73-7D7F231F25E5}" type="sibTrans" cxnId="{E0869628-A5E2-4B83-BE76-2FC4D9BA7ED4}">
      <dgm:prSet/>
      <dgm:spPr/>
      <dgm:t>
        <a:bodyPr/>
        <a:lstStyle/>
        <a:p>
          <a:endParaRPr lang="en-US"/>
        </a:p>
      </dgm:t>
    </dgm:pt>
    <dgm:pt modelId="{F4C21E20-51DA-461B-A0AE-38656B47E255}" type="pres">
      <dgm:prSet presAssocID="{5559E66F-5F54-405A-9C64-A55D52F72D95}" presName="hierChild1" presStyleCnt="0">
        <dgm:presLayoutVars>
          <dgm:chPref val="1"/>
          <dgm:dir/>
          <dgm:animOne val="branch"/>
          <dgm:animLvl val="lvl"/>
          <dgm:resizeHandles/>
        </dgm:presLayoutVars>
      </dgm:prSet>
      <dgm:spPr/>
    </dgm:pt>
    <dgm:pt modelId="{E64BF9C5-9710-48E8-B516-B362F418FDF7}" type="pres">
      <dgm:prSet presAssocID="{2A9BDFF4-B813-4FB7-ACC5-8E1510AC12D4}" presName="hierRoot1" presStyleCnt="0"/>
      <dgm:spPr/>
    </dgm:pt>
    <dgm:pt modelId="{1F87433D-3B23-4522-847E-B8DE8412B706}" type="pres">
      <dgm:prSet presAssocID="{2A9BDFF4-B813-4FB7-ACC5-8E1510AC12D4}" presName="composite" presStyleCnt="0"/>
      <dgm:spPr/>
    </dgm:pt>
    <dgm:pt modelId="{5CA6CAAF-9EB9-4E24-9AC7-3C73B0DE791F}" type="pres">
      <dgm:prSet presAssocID="{2A9BDFF4-B813-4FB7-ACC5-8E1510AC12D4}" presName="background" presStyleLbl="node0" presStyleIdx="0" presStyleCnt="3"/>
      <dgm:spPr/>
    </dgm:pt>
    <dgm:pt modelId="{0D1EA652-409A-4582-931D-F7BEC85FC8B8}" type="pres">
      <dgm:prSet presAssocID="{2A9BDFF4-B813-4FB7-ACC5-8E1510AC12D4}" presName="text" presStyleLbl="fgAcc0" presStyleIdx="0" presStyleCnt="3">
        <dgm:presLayoutVars>
          <dgm:chPref val="3"/>
        </dgm:presLayoutVars>
      </dgm:prSet>
      <dgm:spPr/>
    </dgm:pt>
    <dgm:pt modelId="{604D8DDC-F687-4B40-A539-DAAA46B95EE9}" type="pres">
      <dgm:prSet presAssocID="{2A9BDFF4-B813-4FB7-ACC5-8E1510AC12D4}" presName="hierChild2" presStyleCnt="0"/>
      <dgm:spPr/>
    </dgm:pt>
    <dgm:pt modelId="{D6A9A016-AD2A-4570-9C5B-24687983B2AD}" type="pres">
      <dgm:prSet presAssocID="{3797105E-A8C4-49DE-8CF7-93F61EB42B68}" presName="hierRoot1" presStyleCnt="0"/>
      <dgm:spPr/>
    </dgm:pt>
    <dgm:pt modelId="{8ED9F636-7A9D-4B00-A26E-1CDB467075AB}" type="pres">
      <dgm:prSet presAssocID="{3797105E-A8C4-49DE-8CF7-93F61EB42B68}" presName="composite" presStyleCnt="0"/>
      <dgm:spPr/>
    </dgm:pt>
    <dgm:pt modelId="{473179CA-55F9-4AA4-9E58-0B141E1A9290}" type="pres">
      <dgm:prSet presAssocID="{3797105E-A8C4-49DE-8CF7-93F61EB42B68}" presName="background" presStyleLbl="node0" presStyleIdx="1" presStyleCnt="3"/>
      <dgm:spPr/>
    </dgm:pt>
    <dgm:pt modelId="{DE6AEBEE-A425-46E4-B527-15FDC276874C}" type="pres">
      <dgm:prSet presAssocID="{3797105E-A8C4-49DE-8CF7-93F61EB42B68}" presName="text" presStyleLbl="fgAcc0" presStyleIdx="1" presStyleCnt="3">
        <dgm:presLayoutVars>
          <dgm:chPref val="3"/>
        </dgm:presLayoutVars>
      </dgm:prSet>
      <dgm:spPr/>
    </dgm:pt>
    <dgm:pt modelId="{D62CA938-7FCC-48DB-99CE-D79D26C4C7D1}" type="pres">
      <dgm:prSet presAssocID="{3797105E-A8C4-49DE-8CF7-93F61EB42B68}" presName="hierChild2" presStyleCnt="0"/>
      <dgm:spPr/>
    </dgm:pt>
    <dgm:pt modelId="{98348C2D-AC59-4F0F-9E09-D7E24762D653}" type="pres">
      <dgm:prSet presAssocID="{9013134A-ECFC-470A-B9C7-37784E2293C6}" presName="hierRoot1" presStyleCnt="0"/>
      <dgm:spPr/>
    </dgm:pt>
    <dgm:pt modelId="{AF49E19C-3FAF-4993-90C5-180DC2F9F59C}" type="pres">
      <dgm:prSet presAssocID="{9013134A-ECFC-470A-B9C7-37784E2293C6}" presName="composite" presStyleCnt="0"/>
      <dgm:spPr/>
    </dgm:pt>
    <dgm:pt modelId="{1C7B47F5-6BD1-4ED1-ACE9-5304E80C4099}" type="pres">
      <dgm:prSet presAssocID="{9013134A-ECFC-470A-B9C7-37784E2293C6}" presName="background" presStyleLbl="node0" presStyleIdx="2" presStyleCnt="3"/>
      <dgm:spPr/>
    </dgm:pt>
    <dgm:pt modelId="{0AA285D1-ABB2-4EE4-AD23-6F9A204FF6BB}" type="pres">
      <dgm:prSet presAssocID="{9013134A-ECFC-470A-B9C7-37784E2293C6}" presName="text" presStyleLbl="fgAcc0" presStyleIdx="2" presStyleCnt="3">
        <dgm:presLayoutVars>
          <dgm:chPref val="3"/>
        </dgm:presLayoutVars>
      </dgm:prSet>
      <dgm:spPr/>
    </dgm:pt>
    <dgm:pt modelId="{0FD6DA73-D331-4CA1-8AEB-C014963F01AA}" type="pres">
      <dgm:prSet presAssocID="{9013134A-ECFC-470A-B9C7-37784E2293C6}" presName="hierChild2" presStyleCnt="0"/>
      <dgm:spPr/>
    </dgm:pt>
  </dgm:ptLst>
  <dgm:cxnLst>
    <dgm:cxn modelId="{E0869628-A5E2-4B83-BE76-2FC4D9BA7ED4}" srcId="{5559E66F-5F54-405A-9C64-A55D52F72D95}" destId="{9013134A-ECFC-470A-B9C7-37784E2293C6}" srcOrd="2" destOrd="0" parTransId="{F8972A98-F4AB-42CE-8848-7BA424703E76}" sibTransId="{45BF1AAF-ABA2-443C-AD73-7D7F231F25E5}"/>
    <dgm:cxn modelId="{D0246235-3034-4CF4-B41E-97D302E609E0}" type="presOf" srcId="{5559E66F-5F54-405A-9C64-A55D52F72D95}" destId="{F4C21E20-51DA-461B-A0AE-38656B47E255}" srcOrd="0" destOrd="0" presId="urn:microsoft.com/office/officeart/2005/8/layout/hierarchy1"/>
    <dgm:cxn modelId="{18002172-3CA1-4AF6-B9B2-DFFD440A95DB}" srcId="{5559E66F-5F54-405A-9C64-A55D52F72D95}" destId="{2A9BDFF4-B813-4FB7-ACC5-8E1510AC12D4}" srcOrd="0" destOrd="0" parTransId="{259FF6F9-4201-4699-8FA1-F898F341D693}" sibTransId="{254EF27D-5808-409C-9D82-7487A8A93B0E}"/>
    <dgm:cxn modelId="{BD5C9AA4-75C2-4991-A899-703676F16617}" type="presOf" srcId="{2A9BDFF4-B813-4FB7-ACC5-8E1510AC12D4}" destId="{0D1EA652-409A-4582-931D-F7BEC85FC8B8}" srcOrd="0" destOrd="0" presId="urn:microsoft.com/office/officeart/2005/8/layout/hierarchy1"/>
    <dgm:cxn modelId="{9BC48CAF-3D6C-40ED-AEAF-EED09D1D308C}" type="presOf" srcId="{3797105E-A8C4-49DE-8CF7-93F61EB42B68}" destId="{DE6AEBEE-A425-46E4-B527-15FDC276874C}" srcOrd="0" destOrd="0" presId="urn:microsoft.com/office/officeart/2005/8/layout/hierarchy1"/>
    <dgm:cxn modelId="{483AE6CE-ED9D-4A59-90A8-93E9BAE570E2}" srcId="{5559E66F-5F54-405A-9C64-A55D52F72D95}" destId="{3797105E-A8C4-49DE-8CF7-93F61EB42B68}" srcOrd="1" destOrd="0" parTransId="{A1A368BB-1850-406E-900E-D1D2D7DBB278}" sibTransId="{4168F594-CE2C-42CF-9BF2-A77F869CDD57}"/>
    <dgm:cxn modelId="{445EC2F4-3C14-4668-8ACA-D50D71F32FEB}" type="presOf" srcId="{9013134A-ECFC-470A-B9C7-37784E2293C6}" destId="{0AA285D1-ABB2-4EE4-AD23-6F9A204FF6BB}" srcOrd="0" destOrd="0" presId="urn:microsoft.com/office/officeart/2005/8/layout/hierarchy1"/>
    <dgm:cxn modelId="{E15C58E3-534F-470A-AED8-DF3489CC3B0A}" type="presParOf" srcId="{F4C21E20-51DA-461B-A0AE-38656B47E255}" destId="{E64BF9C5-9710-48E8-B516-B362F418FDF7}" srcOrd="0" destOrd="0" presId="urn:microsoft.com/office/officeart/2005/8/layout/hierarchy1"/>
    <dgm:cxn modelId="{7DB2F360-21F5-4BCC-8ACF-2FA20A1B5BF5}" type="presParOf" srcId="{E64BF9C5-9710-48E8-B516-B362F418FDF7}" destId="{1F87433D-3B23-4522-847E-B8DE8412B706}" srcOrd="0" destOrd="0" presId="urn:microsoft.com/office/officeart/2005/8/layout/hierarchy1"/>
    <dgm:cxn modelId="{AC7D03F4-999F-4611-8355-F42C8B7822CB}" type="presParOf" srcId="{1F87433D-3B23-4522-847E-B8DE8412B706}" destId="{5CA6CAAF-9EB9-4E24-9AC7-3C73B0DE791F}" srcOrd="0" destOrd="0" presId="urn:microsoft.com/office/officeart/2005/8/layout/hierarchy1"/>
    <dgm:cxn modelId="{CDB9661C-171F-44E4-90F5-15E2098EFC6E}" type="presParOf" srcId="{1F87433D-3B23-4522-847E-B8DE8412B706}" destId="{0D1EA652-409A-4582-931D-F7BEC85FC8B8}" srcOrd="1" destOrd="0" presId="urn:microsoft.com/office/officeart/2005/8/layout/hierarchy1"/>
    <dgm:cxn modelId="{40B3A69D-D904-4E62-8571-B4C5704CF77D}" type="presParOf" srcId="{E64BF9C5-9710-48E8-B516-B362F418FDF7}" destId="{604D8DDC-F687-4B40-A539-DAAA46B95EE9}" srcOrd="1" destOrd="0" presId="urn:microsoft.com/office/officeart/2005/8/layout/hierarchy1"/>
    <dgm:cxn modelId="{862B9F02-DFEF-43CF-9655-529AA14A4916}" type="presParOf" srcId="{F4C21E20-51DA-461B-A0AE-38656B47E255}" destId="{D6A9A016-AD2A-4570-9C5B-24687983B2AD}" srcOrd="1" destOrd="0" presId="urn:microsoft.com/office/officeart/2005/8/layout/hierarchy1"/>
    <dgm:cxn modelId="{10C8EB7F-6F15-4C72-9B1E-433CF30C8EFF}" type="presParOf" srcId="{D6A9A016-AD2A-4570-9C5B-24687983B2AD}" destId="{8ED9F636-7A9D-4B00-A26E-1CDB467075AB}" srcOrd="0" destOrd="0" presId="urn:microsoft.com/office/officeart/2005/8/layout/hierarchy1"/>
    <dgm:cxn modelId="{D637E86B-4931-48B5-BF0A-D7AF77867403}" type="presParOf" srcId="{8ED9F636-7A9D-4B00-A26E-1CDB467075AB}" destId="{473179CA-55F9-4AA4-9E58-0B141E1A9290}" srcOrd="0" destOrd="0" presId="urn:microsoft.com/office/officeart/2005/8/layout/hierarchy1"/>
    <dgm:cxn modelId="{D8D948CB-8DEA-42C8-892C-5CAE592B17EE}" type="presParOf" srcId="{8ED9F636-7A9D-4B00-A26E-1CDB467075AB}" destId="{DE6AEBEE-A425-46E4-B527-15FDC276874C}" srcOrd="1" destOrd="0" presId="urn:microsoft.com/office/officeart/2005/8/layout/hierarchy1"/>
    <dgm:cxn modelId="{9798965E-2A49-4882-A03B-C2744E43A263}" type="presParOf" srcId="{D6A9A016-AD2A-4570-9C5B-24687983B2AD}" destId="{D62CA938-7FCC-48DB-99CE-D79D26C4C7D1}" srcOrd="1" destOrd="0" presId="urn:microsoft.com/office/officeart/2005/8/layout/hierarchy1"/>
    <dgm:cxn modelId="{5B6D14A3-BA2B-4A11-B145-BCC4CE03C271}" type="presParOf" srcId="{F4C21E20-51DA-461B-A0AE-38656B47E255}" destId="{98348C2D-AC59-4F0F-9E09-D7E24762D653}" srcOrd="2" destOrd="0" presId="urn:microsoft.com/office/officeart/2005/8/layout/hierarchy1"/>
    <dgm:cxn modelId="{63F53B57-74C3-4DFE-BADD-B00E45C1DF2E}" type="presParOf" srcId="{98348C2D-AC59-4F0F-9E09-D7E24762D653}" destId="{AF49E19C-3FAF-4993-90C5-180DC2F9F59C}" srcOrd="0" destOrd="0" presId="urn:microsoft.com/office/officeart/2005/8/layout/hierarchy1"/>
    <dgm:cxn modelId="{F3A0FDDC-BA75-4FF9-9663-6FC530ABB979}" type="presParOf" srcId="{AF49E19C-3FAF-4993-90C5-180DC2F9F59C}" destId="{1C7B47F5-6BD1-4ED1-ACE9-5304E80C4099}" srcOrd="0" destOrd="0" presId="urn:microsoft.com/office/officeart/2005/8/layout/hierarchy1"/>
    <dgm:cxn modelId="{CDF00DB7-5BD4-445F-9015-03A7719F5022}" type="presParOf" srcId="{AF49E19C-3FAF-4993-90C5-180DC2F9F59C}" destId="{0AA285D1-ABB2-4EE4-AD23-6F9A204FF6BB}" srcOrd="1" destOrd="0" presId="urn:microsoft.com/office/officeart/2005/8/layout/hierarchy1"/>
    <dgm:cxn modelId="{148596AF-9C61-4E69-ADB2-701962ABA267}" type="presParOf" srcId="{98348C2D-AC59-4F0F-9E09-D7E24762D653}" destId="{0FD6DA73-D331-4CA1-8AEB-C014963F01A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4EC6AA-9136-4DBA-BF6A-509D54666B86}"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38E2F5DB-CF6F-4D10-BC2C-0886B0D9D933}">
      <dgm:prSet/>
      <dgm:spPr/>
      <dgm:t>
        <a:bodyPr/>
        <a:lstStyle/>
        <a:p>
          <a:r>
            <a:rPr lang="en-US" dirty="0"/>
            <a:t>EMS Educators </a:t>
          </a:r>
          <a:r>
            <a:rPr lang="en-US" i="1" dirty="0"/>
            <a:t>TXA Education </a:t>
          </a:r>
          <a:r>
            <a:rPr lang="en-US" dirty="0"/>
            <a:t>August 5, 2021. </a:t>
          </a:r>
        </a:p>
      </dgm:t>
    </dgm:pt>
    <dgm:pt modelId="{EB5AE5E8-EBDC-4854-A719-E8DE5BAB4D8C}" type="parTrans" cxnId="{9D627AB7-71DC-4BAF-B2ED-0674AFB2A55D}">
      <dgm:prSet/>
      <dgm:spPr/>
      <dgm:t>
        <a:bodyPr/>
        <a:lstStyle/>
        <a:p>
          <a:endParaRPr lang="en-US"/>
        </a:p>
      </dgm:t>
    </dgm:pt>
    <dgm:pt modelId="{8B68275F-7806-4136-AA6D-AB1185DE1931}" type="sibTrans" cxnId="{9D627AB7-71DC-4BAF-B2ED-0674AFB2A55D}">
      <dgm:prSet/>
      <dgm:spPr/>
      <dgm:t>
        <a:bodyPr/>
        <a:lstStyle/>
        <a:p>
          <a:endParaRPr lang="en-US"/>
        </a:p>
      </dgm:t>
    </dgm:pt>
    <dgm:pt modelId="{717A327E-5163-4129-A95D-9E38831D8712}">
      <dgm:prSet/>
      <dgm:spPr/>
      <dgm:t>
        <a:bodyPr/>
        <a:lstStyle/>
        <a:p>
          <a:r>
            <a:rPr lang="en-US" dirty="0"/>
            <a:t>ICEMA </a:t>
          </a:r>
          <a:r>
            <a:rPr lang="en-US" i="1" dirty="0"/>
            <a:t>Protocol Manual </a:t>
          </a:r>
          <a:r>
            <a:rPr lang="en-US" dirty="0"/>
            <a:t>2024</a:t>
          </a:r>
        </a:p>
      </dgm:t>
    </dgm:pt>
    <dgm:pt modelId="{5D6AADD6-3D06-455C-98F4-D3815369714B}" type="parTrans" cxnId="{E60848D6-796D-4A15-909F-79E23C8912C0}">
      <dgm:prSet/>
      <dgm:spPr/>
      <dgm:t>
        <a:bodyPr/>
        <a:lstStyle/>
        <a:p>
          <a:endParaRPr lang="en-US"/>
        </a:p>
      </dgm:t>
    </dgm:pt>
    <dgm:pt modelId="{6751235A-4CB5-4C8E-BBAF-8E70896026C7}" type="sibTrans" cxnId="{E60848D6-796D-4A15-909F-79E23C8912C0}">
      <dgm:prSet/>
      <dgm:spPr/>
      <dgm:t>
        <a:bodyPr/>
        <a:lstStyle/>
        <a:p>
          <a:endParaRPr lang="en-US"/>
        </a:p>
      </dgm:t>
    </dgm:pt>
    <dgm:pt modelId="{5826F9E8-F8A4-478D-A973-07F6FEF14234}">
      <dgm:prSet/>
      <dgm:spPr/>
      <dgm:t>
        <a:bodyPr/>
        <a:lstStyle/>
        <a:p>
          <a:r>
            <a:rPr lang="en-US" dirty="0"/>
            <a:t>Pictures of the World Wide Web 2024</a:t>
          </a:r>
        </a:p>
      </dgm:t>
    </dgm:pt>
    <dgm:pt modelId="{310DD143-3D83-4905-822D-CAC078E12F12}" type="parTrans" cxnId="{E0ABBFED-92B0-4344-A58F-097E3CCC5558}">
      <dgm:prSet/>
      <dgm:spPr/>
      <dgm:t>
        <a:bodyPr/>
        <a:lstStyle/>
        <a:p>
          <a:endParaRPr lang="en-US"/>
        </a:p>
      </dgm:t>
    </dgm:pt>
    <dgm:pt modelId="{A31CAAE6-89D9-414B-814F-DB00A5C3C699}" type="sibTrans" cxnId="{E0ABBFED-92B0-4344-A58F-097E3CCC5558}">
      <dgm:prSet/>
      <dgm:spPr/>
      <dgm:t>
        <a:bodyPr/>
        <a:lstStyle/>
        <a:p>
          <a:endParaRPr lang="en-US"/>
        </a:p>
      </dgm:t>
    </dgm:pt>
    <dgm:pt modelId="{0747A50F-2C24-460D-A197-E9D15A4B677E}" type="pres">
      <dgm:prSet presAssocID="{934EC6AA-9136-4DBA-BF6A-509D54666B86}" presName="vert0" presStyleCnt="0">
        <dgm:presLayoutVars>
          <dgm:dir/>
          <dgm:animOne val="branch"/>
          <dgm:animLvl val="lvl"/>
        </dgm:presLayoutVars>
      </dgm:prSet>
      <dgm:spPr/>
    </dgm:pt>
    <dgm:pt modelId="{7FA45F9C-8010-4C87-B4E5-2C25FF281161}" type="pres">
      <dgm:prSet presAssocID="{38E2F5DB-CF6F-4D10-BC2C-0886B0D9D933}" presName="thickLine" presStyleLbl="alignNode1" presStyleIdx="0" presStyleCnt="3"/>
      <dgm:spPr/>
    </dgm:pt>
    <dgm:pt modelId="{5A002DFE-1DE4-4F92-A3E8-91578F69BE2F}" type="pres">
      <dgm:prSet presAssocID="{38E2F5DB-CF6F-4D10-BC2C-0886B0D9D933}" presName="horz1" presStyleCnt="0"/>
      <dgm:spPr/>
    </dgm:pt>
    <dgm:pt modelId="{A09D9E7D-8899-49B4-9F4D-EF088C46CC1A}" type="pres">
      <dgm:prSet presAssocID="{38E2F5DB-CF6F-4D10-BC2C-0886B0D9D933}" presName="tx1" presStyleLbl="revTx" presStyleIdx="0" presStyleCnt="3"/>
      <dgm:spPr/>
    </dgm:pt>
    <dgm:pt modelId="{F8983A2A-BC92-47D8-B5FC-C6A5F248DEB2}" type="pres">
      <dgm:prSet presAssocID="{38E2F5DB-CF6F-4D10-BC2C-0886B0D9D933}" presName="vert1" presStyleCnt="0"/>
      <dgm:spPr/>
    </dgm:pt>
    <dgm:pt modelId="{F1DC2A7B-C5AA-4DE0-9653-15DCBEF2E181}" type="pres">
      <dgm:prSet presAssocID="{717A327E-5163-4129-A95D-9E38831D8712}" presName="thickLine" presStyleLbl="alignNode1" presStyleIdx="1" presStyleCnt="3"/>
      <dgm:spPr/>
    </dgm:pt>
    <dgm:pt modelId="{217C80F1-1C54-47C4-8489-E659B5E4E652}" type="pres">
      <dgm:prSet presAssocID="{717A327E-5163-4129-A95D-9E38831D8712}" presName="horz1" presStyleCnt="0"/>
      <dgm:spPr/>
    </dgm:pt>
    <dgm:pt modelId="{D8A346AC-A2DE-4EE1-A3BB-A7461819B68C}" type="pres">
      <dgm:prSet presAssocID="{717A327E-5163-4129-A95D-9E38831D8712}" presName="tx1" presStyleLbl="revTx" presStyleIdx="1" presStyleCnt="3"/>
      <dgm:spPr/>
    </dgm:pt>
    <dgm:pt modelId="{63BD64DB-80C6-437C-B90C-03598FDA02B1}" type="pres">
      <dgm:prSet presAssocID="{717A327E-5163-4129-A95D-9E38831D8712}" presName="vert1" presStyleCnt="0"/>
      <dgm:spPr/>
    </dgm:pt>
    <dgm:pt modelId="{07AB6F99-A99D-46DB-A492-5A098B819CA3}" type="pres">
      <dgm:prSet presAssocID="{5826F9E8-F8A4-478D-A973-07F6FEF14234}" presName="thickLine" presStyleLbl="alignNode1" presStyleIdx="2" presStyleCnt="3"/>
      <dgm:spPr/>
    </dgm:pt>
    <dgm:pt modelId="{E372B22D-420F-4A09-BEF7-F72815879C31}" type="pres">
      <dgm:prSet presAssocID="{5826F9E8-F8A4-478D-A973-07F6FEF14234}" presName="horz1" presStyleCnt="0"/>
      <dgm:spPr/>
    </dgm:pt>
    <dgm:pt modelId="{FED499C4-B669-43D7-A4CC-529FB3BA3AB5}" type="pres">
      <dgm:prSet presAssocID="{5826F9E8-F8A4-478D-A973-07F6FEF14234}" presName="tx1" presStyleLbl="revTx" presStyleIdx="2" presStyleCnt="3"/>
      <dgm:spPr/>
    </dgm:pt>
    <dgm:pt modelId="{40F3DECE-7554-4B46-8828-425CE69A18BC}" type="pres">
      <dgm:prSet presAssocID="{5826F9E8-F8A4-478D-A973-07F6FEF14234}" presName="vert1" presStyleCnt="0"/>
      <dgm:spPr/>
    </dgm:pt>
  </dgm:ptLst>
  <dgm:cxnLst>
    <dgm:cxn modelId="{DBD13619-A2A9-451F-B815-61FE233CDE2B}" type="presOf" srcId="{5826F9E8-F8A4-478D-A973-07F6FEF14234}" destId="{FED499C4-B669-43D7-A4CC-529FB3BA3AB5}" srcOrd="0" destOrd="0" presId="urn:microsoft.com/office/officeart/2008/layout/LinedList"/>
    <dgm:cxn modelId="{E7B7581F-6BFA-44A6-9BE1-7B3536E26C84}" type="presOf" srcId="{717A327E-5163-4129-A95D-9E38831D8712}" destId="{D8A346AC-A2DE-4EE1-A3BB-A7461819B68C}" srcOrd="0" destOrd="0" presId="urn:microsoft.com/office/officeart/2008/layout/LinedList"/>
    <dgm:cxn modelId="{A253A262-8AFF-4F37-8590-9D4B1021AA8F}" type="presOf" srcId="{934EC6AA-9136-4DBA-BF6A-509D54666B86}" destId="{0747A50F-2C24-460D-A197-E9D15A4B677E}" srcOrd="0" destOrd="0" presId="urn:microsoft.com/office/officeart/2008/layout/LinedList"/>
    <dgm:cxn modelId="{9D627AB7-71DC-4BAF-B2ED-0674AFB2A55D}" srcId="{934EC6AA-9136-4DBA-BF6A-509D54666B86}" destId="{38E2F5DB-CF6F-4D10-BC2C-0886B0D9D933}" srcOrd="0" destOrd="0" parTransId="{EB5AE5E8-EBDC-4854-A719-E8DE5BAB4D8C}" sibTransId="{8B68275F-7806-4136-AA6D-AB1185DE1931}"/>
    <dgm:cxn modelId="{F6C381D4-F25D-4E4F-A920-6CDDE35E1A15}" type="presOf" srcId="{38E2F5DB-CF6F-4D10-BC2C-0886B0D9D933}" destId="{A09D9E7D-8899-49B4-9F4D-EF088C46CC1A}" srcOrd="0" destOrd="0" presId="urn:microsoft.com/office/officeart/2008/layout/LinedList"/>
    <dgm:cxn modelId="{E60848D6-796D-4A15-909F-79E23C8912C0}" srcId="{934EC6AA-9136-4DBA-BF6A-509D54666B86}" destId="{717A327E-5163-4129-A95D-9E38831D8712}" srcOrd="1" destOrd="0" parTransId="{5D6AADD6-3D06-455C-98F4-D3815369714B}" sibTransId="{6751235A-4CB5-4C8E-BBAF-8E70896026C7}"/>
    <dgm:cxn modelId="{E0ABBFED-92B0-4344-A58F-097E3CCC5558}" srcId="{934EC6AA-9136-4DBA-BF6A-509D54666B86}" destId="{5826F9E8-F8A4-478D-A973-07F6FEF14234}" srcOrd="2" destOrd="0" parTransId="{310DD143-3D83-4905-822D-CAC078E12F12}" sibTransId="{A31CAAE6-89D9-414B-814F-DB00A5C3C699}"/>
    <dgm:cxn modelId="{1C749DC4-51F8-46D2-8579-CFDC452FFE87}" type="presParOf" srcId="{0747A50F-2C24-460D-A197-E9D15A4B677E}" destId="{7FA45F9C-8010-4C87-B4E5-2C25FF281161}" srcOrd="0" destOrd="0" presId="urn:microsoft.com/office/officeart/2008/layout/LinedList"/>
    <dgm:cxn modelId="{BAC02874-7200-4BD0-AF7E-51CF8F213230}" type="presParOf" srcId="{0747A50F-2C24-460D-A197-E9D15A4B677E}" destId="{5A002DFE-1DE4-4F92-A3E8-91578F69BE2F}" srcOrd="1" destOrd="0" presId="urn:microsoft.com/office/officeart/2008/layout/LinedList"/>
    <dgm:cxn modelId="{2826631D-E944-4449-B86D-FF4DFFBBF896}" type="presParOf" srcId="{5A002DFE-1DE4-4F92-A3E8-91578F69BE2F}" destId="{A09D9E7D-8899-49B4-9F4D-EF088C46CC1A}" srcOrd="0" destOrd="0" presId="urn:microsoft.com/office/officeart/2008/layout/LinedList"/>
    <dgm:cxn modelId="{B1ACD49C-EA3E-4D11-BA39-495D28D2FE3E}" type="presParOf" srcId="{5A002DFE-1DE4-4F92-A3E8-91578F69BE2F}" destId="{F8983A2A-BC92-47D8-B5FC-C6A5F248DEB2}" srcOrd="1" destOrd="0" presId="urn:microsoft.com/office/officeart/2008/layout/LinedList"/>
    <dgm:cxn modelId="{FE808047-C23D-424B-81B1-6BC867BD4FC1}" type="presParOf" srcId="{0747A50F-2C24-460D-A197-E9D15A4B677E}" destId="{F1DC2A7B-C5AA-4DE0-9653-15DCBEF2E181}" srcOrd="2" destOrd="0" presId="urn:microsoft.com/office/officeart/2008/layout/LinedList"/>
    <dgm:cxn modelId="{9E8BBFEC-4B6E-4C68-ACA8-4A133836A381}" type="presParOf" srcId="{0747A50F-2C24-460D-A197-E9D15A4B677E}" destId="{217C80F1-1C54-47C4-8489-E659B5E4E652}" srcOrd="3" destOrd="0" presId="urn:microsoft.com/office/officeart/2008/layout/LinedList"/>
    <dgm:cxn modelId="{0997D59C-FD1C-4119-9267-CA516AC18109}" type="presParOf" srcId="{217C80F1-1C54-47C4-8489-E659B5E4E652}" destId="{D8A346AC-A2DE-4EE1-A3BB-A7461819B68C}" srcOrd="0" destOrd="0" presId="urn:microsoft.com/office/officeart/2008/layout/LinedList"/>
    <dgm:cxn modelId="{59172711-9151-4B03-9D74-44F57EE21BCB}" type="presParOf" srcId="{217C80F1-1C54-47C4-8489-E659B5E4E652}" destId="{63BD64DB-80C6-437C-B90C-03598FDA02B1}" srcOrd="1" destOrd="0" presId="urn:microsoft.com/office/officeart/2008/layout/LinedList"/>
    <dgm:cxn modelId="{4920CD64-745C-48DF-AB64-C575C1BBAA95}" type="presParOf" srcId="{0747A50F-2C24-460D-A197-E9D15A4B677E}" destId="{07AB6F99-A99D-46DB-A492-5A098B819CA3}" srcOrd="4" destOrd="0" presId="urn:microsoft.com/office/officeart/2008/layout/LinedList"/>
    <dgm:cxn modelId="{A4B24DB6-0150-473A-B5E3-E5EAA09B0F84}" type="presParOf" srcId="{0747A50F-2C24-460D-A197-E9D15A4B677E}" destId="{E372B22D-420F-4A09-BEF7-F72815879C31}" srcOrd="5" destOrd="0" presId="urn:microsoft.com/office/officeart/2008/layout/LinedList"/>
    <dgm:cxn modelId="{9591D0C6-154F-4EF9-9370-58984BACE1F1}" type="presParOf" srcId="{E372B22D-420F-4A09-BEF7-F72815879C31}" destId="{FED499C4-B669-43D7-A4CC-529FB3BA3AB5}" srcOrd="0" destOrd="0" presId="urn:microsoft.com/office/officeart/2008/layout/LinedList"/>
    <dgm:cxn modelId="{BD640AB1-DF56-4AB8-B526-D9849825F90A}" type="presParOf" srcId="{E372B22D-420F-4A09-BEF7-F72815879C31}" destId="{40F3DECE-7554-4B46-8828-425CE69A18B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98022-C789-4627-800A-AF3A99C5FDBA}">
      <dsp:nvSpPr>
        <dsp:cNvPr id="0" name=""/>
        <dsp:cNvSpPr/>
      </dsp:nvSpPr>
      <dsp:spPr>
        <a:xfrm>
          <a:off x="1305" y="122206"/>
          <a:ext cx="4581086" cy="29089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CFDA4B-D5B7-4C89-9A25-987A3E15B8B8}">
      <dsp:nvSpPr>
        <dsp:cNvPr id="0" name=""/>
        <dsp:cNvSpPr/>
      </dsp:nvSpPr>
      <dsp:spPr>
        <a:xfrm>
          <a:off x="510314" y="605766"/>
          <a:ext cx="4581086" cy="29089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EMS Provider will comprehend the use of TXA. </a:t>
          </a:r>
        </a:p>
      </dsp:txBody>
      <dsp:txXfrm>
        <a:off x="595515" y="690967"/>
        <a:ext cx="4410684" cy="2738587"/>
      </dsp:txXfrm>
    </dsp:sp>
    <dsp:sp modelId="{6E3F0C62-FC64-4EE5-B680-37DF2A19B115}">
      <dsp:nvSpPr>
        <dsp:cNvPr id="0" name=""/>
        <dsp:cNvSpPr/>
      </dsp:nvSpPr>
      <dsp:spPr>
        <a:xfrm>
          <a:off x="5600410" y="122206"/>
          <a:ext cx="4581086" cy="29089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36E90A-1D07-46F7-8DD4-AE83D7D551CC}">
      <dsp:nvSpPr>
        <dsp:cNvPr id="0" name=""/>
        <dsp:cNvSpPr/>
      </dsp:nvSpPr>
      <dsp:spPr>
        <a:xfrm>
          <a:off x="6109420" y="605766"/>
          <a:ext cx="4581086" cy="29089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The EMS Provider will understand the ICEMA protocol requirements for the use of TXA in Trauma and Post Partum Hemorrhage. </a:t>
          </a:r>
        </a:p>
      </dsp:txBody>
      <dsp:txXfrm>
        <a:off x="6194621" y="690967"/>
        <a:ext cx="4410684" cy="27385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1CC15-760F-4501-9361-A7E0D889068D}">
      <dsp:nvSpPr>
        <dsp:cNvPr id="0" name=""/>
        <dsp:cNvSpPr/>
      </dsp:nvSpPr>
      <dsp:spPr>
        <a:xfrm>
          <a:off x="0" y="660"/>
          <a:ext cx="5676900" cy="15453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FA6B7-D82C-45F0-BC32-A1F7EAEF2971}">
      <dsp:nvSpPr>
        <dsp:cNvPr id="0" name=""/>
        <dsp:cNvSpPr/>
      </dsp:nvSpPr>
      <dsp:spPr>
        <a:xfrm>
          <a:off x="467481" y="348374"/>
          <a:ext cx="849966" cy="8499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4671A-9E20-4899-A2F0-CA10FEE563AE}">
      <dsp:nvSpPr>
        <dsp:cNvPr id="0" name=""/>
        <dsp:cNvSpPr/>
      </dsp:nvSpPr>
      <dsp:spPr>
        <a:xfrm>
          <a:off x="1784930" y="660"/>
          <a:ext cx="3891969" cy="1545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54" tIns="163554" rIns="163554" bIns="163554" numCol="1" spcCol="1270" anchor="ctr" anchorCtr="0">
          <a:noAutofit/>
        </a:bodyPr>
        <a:lstStyle/>
        <a:p>
          <a:pPr marL="0" lvl="0" indent="0" algn="l" defTabSz="1066800">
            <a:lnSpc>
              <a:spcPct val="90000"/>
            </a:lnSpc>
            <a:spcBef>
              <a:spcPct val="0"/>
            </a:spcBef>
            <a:spcAft>
              <a:spcPct val="35000"/>
            </a:spcAft>
            <a:buNone/>
          </a:pPr>
          <a:r>
            <a:rPr lang="en-US" sz="2400" b="0" i="1" kern="1200" baseline="0"/>
            <a:t>Signs of hemorrhagic shock meeting inclusion criteria &lt;3 hours post traumatic injury : </a:t>
          </a:r>
          <a:endParaRPr lang="en-US" sz="2400" kern="1200"/>
        </a:p>
      </dsp:txBody>
      <dsp:txXfrm>
        <a:off x="1784930" y="660"/>
        <a:ext cx="3891969" cy="1545394"/>
      </dsp:txXfrm>
    </dsp:sp>
    <dsp:sp modelId="{0C53A5BF-D674-40C9-855C-5A3F10BFBBA4}">
      <dsp:nvSpPr>
        <dsp:cNvPr id="0" name=""/>
        <dsp:cNvSpPr/>
      </dsp:nvSpPr>
      <dsp:spPr>
        <a:xfrm>
          <a:off x="0" y="1932402"/>
          <a:ext cx="5676900" cy="15453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B63CB5-2065-4BA0-ABE8-DB50106686E7}">
      <dsp:nvSpPr>
        <dsp:cNvPr id="0" name=""/>
        <dsp:cNvSpPr/>
      </dsp:nvSpPr>
      <dsp:spPr>
        <a:xfrm>
          <a:off x="467481" y="2280116"/>
          <a:ext cx="849966" cy="8499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5B4DD5-E7C1-4619-B52F-9DB166878DFB}">
      <dsp:nvSpPr>
        <dsp:cNvPr id="0" name=""/>
        <dsp:cNvSpPr/>
      </dsp:nvSpPr>
      <dsp:spPr>
        <a:xfrm>
          <a:off x="1784930" y="1932402"/>
          <a:ext cx="3891969" cy="1545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54" tIns="163554" rIns="163554" bIns="163554" numCol="1" spcCol="1270" anchor="ctr" anchorCtr="0">
          <a:noAutofit/>
        </a:bodyPr>
        <a:lstStyle/>
        <a:p>
          <a:pPr marL="0" lvl="0" indent="0" algn="l" defTabSz="1066800">
            <a:lnSpc>
              <a:spcPct val="90000"/>
            </a:lnSpc>
            <a:spcBef>
              <a:spcPct val="0"/>
            </a:spcBef>
            <a:spcAft>
              <a:spcPct val="35000"/>
            </a:spcAft>
            <a:buNone/>
          </a:pPr>
          <a:r>
            <a:rPr lang="en-US" sz="2400" b="0" i="0" kern="1200" baseline="0"/>
            <a:t>Administer TXA 1 gm in 50 - 100 ml of NS via IV/IO over 10 minutes. </a:t>
          </a:r>
          <a:endParaRPr lang="en-US" sz="2400" kern="1200"/>
        </a:p>
      </dsp:txBody>
      <dsp:txXfrm>
        <a:off x="1784930" y="1932402"/>
        <a:ext cx="3891969" cy="1545394"/>
      </dsp:txXfrm>
    </dsp:sp>
    <dsp:sp modelId="{4965BF01-7F19-42AA-9E08-6E630A46DA30}">
      <dsp:nvSpPr>
        <dsp:cNvPr id="0" name=""/>
        <dsp:cNvSpPr/>
      </dsp:nvSpPr>
      <dsp:spPr>
        <a:xfrm>
          <a:off x="0" y="3864145"/>
          <a:ext cx="5676900" cy="15453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249BB2-E3A6-42CB-B81C-445C951EC632}">
      <dsp:nvSpPr>
        <dsp:cNvPr id="0" name=""/>
        <dsp:cNvSpPr/>
      </dsp:nvSpPr>
      <dsp:spPr>
        <a:xfrm>
          <a:off x="467481" y="4211859"/>
          <a:ext cx="849966" cy="8499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5086EE-7AA1-42C0-956C-4E2B6ED9FB96}">
      <dsp:nvSpPr>
        <dsp:cNvPr id="0" name=""/>
        <dsp:cNvSpPr/>
      </dsp:nvSpPr>
      <dsp:spPr>
        <a:xfrm>
          <a:off x="1784930" y="3864145"/>
          <a:ext cx="3891969" cy="1545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54" tIns="163554" rIns="163554" bIns="163554" numCol="1" spcCol="1270" anchor="ctr" anchorCtr="0">
          <a:noAutofit/>
        </a:bodyPr>
        <a:lstStyle/>
        <a:p>
          <a:pPr marL="0" lvl="0" indent="0" algn="l" defTabSz="1066800">
            <a:lnSpc>
              <a:spcPct val="90000"/>
            </a:lnSpc>
            <a:spcBef>
              <a:spcPct val="0"/>
            </a:spcBef>
            <a:spcAft>
              <a:spcPct val="35000"/>
            </a:spcAft>
            <a:buNone/>
          </a:pPr>
          <a:r>
            <a:rPr lang="en-US" sz="2400" b="0" i="0" kern="1200" baseline="0"/>
            <a:t>Do not administer IVP as this will cause hypotension. </a:t>
          </a:r>
          <a:endParaRPr lang="en-US" sz="2400" kern="1200"/>
        </a:p>
      </dsp:txBody>
      <dsp:txXfrm>
        <a:off x="1784930" y="3864145"/>
        <a:ext cx="3891969" cy="15453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6CAAF-9EB9-4E24-9AC7-3C73B0DE791F}">
      <dsp:nvSpPr>
        <dsp:cNvPr id="0" name=""/>
        <dsp:cNvSpPr/>
      </dsp:nvSpPr>
      <dsp:spPr>
        <a:xfrm>
          <a:off x="0" y="705029"/>
          <a:ext cx="3007072" cy="19094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1EA652-409A-4582-931D-F7BEC85FC8B8}">
      <dsp:nvSpPr>
        <dsp:cNvPr id="0" name=""/>
        <dsp:cNvSpPr/>
      </dsp:nvSpPr>
      <dsp:spPr>
        <a:xfrm>
          <a:off x="334119" y="1022442"/>
          <a:ext cx="3007072" cy="19094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1" kern="1200" baseline="0"/>
            <a:t>Signs of postpartum hemorrhagic shock (base hospital order only):</a:t>
          </a:r>
          <a:endParaRPr lang="en-US" sz="2600" kern="1200"/>
        </a:p>
      </dsp:txBody>
      <dsp:txXfrm>
        <a:off x="390046" y="1078369"/>
        <a:ext cx="2895218" cy="1797636"/>
      </dsp:txXfrm>
    </dsp:sp>
    <dsp:sp modelId="{473179CA-55F9-4AA4-9E58-0B141E1A9290}">
      <dsp:nvSpPr>
        <dsp:cNvPr id="0" name=""/>
        <dsp:cNvSpPr/>
      </dsp:nvSpPr>
      <dsp:spPr>
        <a:xfrm>
          <a:off x="3675310" y="705029"/>
          <a:ext cx="3007072" cy="19094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AEBEE-A425-46E4-B527-15FDC276874C}">
      <dsp:nvSpPr>
        <dsp:cNvPr id="0" name=""/>
        <dsp:cNvSpPr/>
      </dsp:nvSpPr>
      <dsp:spPr>
        <a:xfrm>
          <a:off x="4009429" y="1022442"/>
          <a:ext cx="3007072" cy="19094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Administer TXA 1 gm in 50 - 100 ml of NS via IV/IO over 10 minutes. </a:t>
          </a:r>
          <a:endParaRPr lang="en-US" sz="2600" kern="1200"/>
        </a:p>
      </dsp:txBody>
      <dsp:txXfrm>
        <a:off x="4065356" y="1078369"/>
        <a:ext cx="2895218" cy="1797636"/>
      </dsp:txXfrm>
    </dsp:sp>
    <dsp:sp modelId="{1C7B47F5-6BD1-4ED1-ACE9-5304E80C4099}">
      <dsp:nvSpPr>
        <dsp:cNvPr id="0" name=""/>
        <dsp:cNvSpPr/>
      </dsp:nvSpPr>
      <dsp:spPr>
        <a:xfrm>
          <a:off x="7350620" y="705029"/>
          <a:ext cx="3007072" cy="19094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A285D1-ABB2-4EE4-AD23-6F9A204FF6BB}">
      <dsp:nvSpPr>
        <dsp:cNvPr id="0" name=""/>
        <dsp:cNvSpPr/>
      </dsp:nvSpPr>
      <dsp:spPr>
        <a:xfrm>
          <a:off x="7684739" y="1022442"/>
          <a:ext cx="3007072" cy="19094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Do not administer IVP as this will cause hypotension. </a:t>
          </a:r>
          <a:endParaRPr lang="en-US" sz="2600" kern="1200"/>
        </a:p>
      </dsp:txBody>
      <dsp:txXfrm>
        <a:off x="7740666" y="1078369"/>
        <a:ext cx="2895218" cy="1797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45F9C-8010-4C87-B4E5-2C25FF281161}">
      <dsp:nvSpPr>
        <dsp:cNvPr id="0" name=""/>
        <dsp:cNvSpPr/>
      </dsp:nvSpPr>
      <dsp:spPr>
        <a:xfrm>
          <a:off x="0" y="2636"/>
          <a:ext cx="744220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9D9E7D-8899-49B4-9F4D-EF088C46CC1A}">
      <dsp:nvSpPr>
        <dsp:cNvPr id="0" name=""/>
        <dsp:cNvSpPr/>
      </dsp:nvSpPr>
      <dsp:spPr>
        <a:xfrm>
          <a:off x="0" y="2636"/>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dirty="0"/>
            <a:t>EMS Educators </a:t>
          </a:r>
          <a:r>
            <a:rPr lang="en-US" sz="5100" i="1" kern="1200" dirty="0"/>
            <a:t>TXA Education </a:t>
          </a:r>
          <a:r>
            <a:rPr lang="en-US" sz="5100" kern="1200" dirty="0"/>
            <a:t>August 5, 2021. </a:t>
          </a:r>
        </a:p>
      </dsp:txBody>
      <dsp:txXfrm>
        <a:off x="0" y="2636"/>
        <a:ext cx="7442201" cy="1798336"/>
      </dsp:txXfrm>
    </dsp:sp>
    <dsp:sp modelId="{F1DC2A7B-C5AA-4DE0-9653-15DCBEF2E181}">
      <dsp:nvSpPr>
        <dsp:cNvPr id="0" name=""/>
        <dsp:cNvSpPr/>
      </dsp:nvSpPr>
      <dsp:spPr>
        <a:xfrm>
          <a:off x="0" y="1800973"/>
          <a:ext cx="7442201" cy="0"/>
        </a:xfrm>
        <a:prstGeom prst="line">
          <a:avLst/>
        </a:prstGeom>
        <a:solidFill>
          <a:schemeClr val="accent5">
            <a:hueOff val="9504470"/>
            <a:satOff val="-13330"/>
            <a:lumOff val="-1373"/>
            <a:alphaOff val="0"/>
          </a:schemeClr>
        </a:solidFill>
        <a:ln w="12700" cap="flat" cmpd="sng" algn="ctr">
          <a:solidFill>
            <a:schemeClr val="accent5">
              <a:hueOff val="9504470"/>
              <a:satOff val="-13330"/>
              <a:lumOff val="-13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A346AC-A2DE-4EE1-A3BB-A7461819B68C}">
      <dsp:nvSpPr>
        <dsp:cNvPr id="0" name=""/>
        <dsp:cNvSpPr/>
      </dsp:nvSpPr>
      <dsp:spPr>
        <a:xfrm>
          <a:off x="0" y="1800973"/>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dirty="0"/>
            <a:t>ICEMA </a:t>
          </a:r>
          <a:r>
            <a:rPr lang="en-US" sz="5100" i="1" kern="1200" dirty="0"/>
            <a:t>Protocol Manual </a:t>
          </a:r>
          <a:r>
            <a:rPr lang="en-US" sz="5100" kern="1200" dirty="0"/>
            <a:t>2024</a:t>
          </a:r>
        </a:p>
      </dsp:txBody>
      <dsp:txXfrm>
        <a:off x="0" y="1800973"/>
        <a:ext cx="7442201" cy="1798336"/>
      </dsp:txXfrm>
    </dsp:sp>
    <dsp:sp modelId="{07AB6F99-A99D-46DB-A492-5A098B819CA3}">
      <dsp:nvSpPr>
        <dsp:cNvPr id="0" name=""/>
        <dsp:cNvSpPr/>
      </dsp:nvSpPr>
      <dsp:spPr>
        <a:xfrm>
          <a:off x="0" y="3599310"/>
          <a:ext cx="7442201" cy="0"/>
        </a:xfrm>
        <a:prstGeom prst="line">
          <a:avLst/>
        </a:prstGeom>
        <a:solidFill>
          <a:schemeClr val="accent5">
            <a:hueOff val="19008940"/>
            <a:satOff val="-26660"/>
            <a:lumOff val="-2746"/>
            <a:alphaOff val="0"/>
          </a:schemeClr>
        </a:solidFill>
        <a:ln w="12700" cap="flat" cmpd="sng" algn="ctr">
          <a:solidFill>
            <a:schemeClr val="accent5">
              <a:hueOff val="19008940"/>
              <a:satOff val="-26660"/>
              <a:lumOff val="-27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99C4-B669-43D7-A4CC-529FB3BA3AB5}">
      <dsp:nvSpPr>
        <dsp:cNvPr id="0" name=""/>
        <dsp:cNvSpPr/>
      </dsp:nvSpPr>
      <dsp:spPr>
        <a:xfrm>
          <a:off x="0" y="3599310"/>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dirty="0"/>
            <a:t>Pictures of the World Wide Web 2024</a:t>
          </a:r>
        </a:p>
      </dsp:txBody>
      <dsp:txXfrm>
        <a:off x="0" y="3599310"/>
        <a:ext cx="7442201" cy="17983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8E7403-EB4A-4177-AFCE-6A9D7B160C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AC49177-C030-4043-9380-EA6E4C94A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C7415F-6970-4DE4-93F1-94FEF07D0F1C}" type="datetimeFigureOut">
              <a:rPr lang="en-US" smtClean="0"/>
              <a:t>6/5/2024</a:t>
            </a:fld>
            <a:endParaRPr lang="en-US" dirty="0"/>
          </a:p>
        </p:txBody>
      </p:sp>
      <p:sp>
        <p:nvSpPr>
          <p:cNvPr id="4" name="Footer Placeholder 3">
            <a:extLst>
              <a:ext uri="{FF2B5EF4-FFF2-40B4-BE49-F238E27FC236}">
                <a16:creationId xmlns:a16="http://schemas.microsoft.com/office/drawing/2014/main" id="{BC4C83CE-EC9B-40C4-BD7A-48797AE5B1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9A75D-9B4E-4704-98C7-2A42472F11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C6D6D-E986-427F-AD9C-4E9408DDBE53}" type="slidenum">
              <a:rPr lang="en-US" smtClean="0"/>
              <a:t>‹#›</a:t>
            </a:fld>
            <a:endParaRPr lang="en-US" dirty="0"/>
          </a:p>
        </p:txBody>
      </p:sp>
    </p:spTree>
    <p:extLst>
      <p:ext uri="{BB962C8B-B14F-4D97-AF65-F5344CB8AC3E}">
        <p14:creationId xmlns:p14="http://schemas.microsoft.com/office/powerpoint/2010/main" val="2998774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6E6E5-5A19-4AE7-8D4E-049C5315C9A0}" type="datetimeFigureOut">
              <a:rPr lang="en-US" smtClean="0"/>
              <a:t>6/5/2024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A580F-E35D-42E1-AF82-E41CC201EA91}" type="slidenum">
              <a:rPr lang="en-US" smtClean="0"/>
              <a:t>‹#›</a:t>
            </a:fld>
            <a:endParaRPr lang="en-US" dirty="0"/>
          </a:p>
        </p:txBody>
      </p:sp>
    </p:spTree>
    <p:extLst>
      <p:ext uri="{BB962C8B-B14F-4D97-AF65-F5344CB8AC3E}">
        <p14:creationId xmlns:p14="http://schemas.microsoft.com/office/powerpoint/2010/main" val="1453680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3</a:t>
            </a:fld>
            <a:endParaRPr lang="en-US" dirty="0"/>
          </a:p>
        </p:txBody>
      </p:sp>
    </p:spTree>
    <p:extLst>
      <p:ext uri="{BB962C8B-B14F-4D97-AF65-F5344CB8AC3E}">
        <p14:creationId xmlns:p14="http://schemas.microsoft.com/office/powerpoint/2010/main" val="2934884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4</a:t>
            </a:fld>
            <a:endParaRPr lang="en-US" dirty="0"/>
          </a:p>
        </p:txBody>
      </p:sp>
    </p:spTree>
    <p:extLst>
      <p:ext uri="{BB962C8B-B14F-4D97-AF65-F5344CB8AC3E}">
        <p14:creationId xmlns:p14="http://schemas.microsoft.com/office/powerpoint/2010/main" val="1721535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5</a:t>
            </a:fld>
            <a:endParaRPr lang="en-US" dirty="0"/>
          </a:p>
        </p:txBody>
      </p:sp>
    </p:spTree>
    <p:extLst>
      <p:ext uri="{BB962C8B-B14F-4D97-AF65-F5344CB8AC3E}">
        <p14:creationId xmlns:p14="http://schemas.microsoft.com/office/powerpoint/2010/main" val="2898121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6</a:t>
            </a:fld>
            <a:endParaRPr lang="en-US" dirty="0"/>
          </a:p>
        </p:txBody>
      </p:sp>
    </p:spTree>
    <p:extLst>
      <p:ext uri="{BB962C8B-B14F-4D97-AF65-F5344CB8AC3E}">
        <p14:creationId xmlns:p14="http://schemas.microsoft.com/office/powerpoint/2010/main" val="94392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7</a:t>
            </a:fld>
            <a:endParaRPr lang="en-US" dirty="0"/>
          </a:p>
        </p:txBody>
      </p:sp>
    </p:spTree>
    <p:extLst>
      <p:ext uri="{BB962C8B-B14F-4D97-AF65-F5344CB8AC3E}">
        <p14:creationId xmlns:p14="http://schemas.microsoft.com/office/powerpoint/2010/main" val="1550389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8</a:t>
            </a:fld>
            <a:endParaRPr lang="en-US" dirty="0"/>
          </a:p>
        </p:txBody>
      </p:sp>
    </p:spTree>
    <p:extLst>
      <p:ext uri="{BB962C8B-B14F-4D97-AF65-F5344CB8AC3E}">
        <p14:creationId xmlns:p14="http://schemas.microsoft.com/office/powerpoint/2010/main" val="93019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crews – post partum hemorrhage we can do fundal massage to slow the bleeding down, and encourage breastfeeding if possible to promote uterine contractions. </a:t>
            </a:r>
          </a:p>
        </p:txBody>
      </p:sp>
      <p:sp>
        <p:nvSpPr>
          <p:cNvPr id="4" name="Slide Number Placeholder 3"/>
          <p:cNvSpPr>
            <a:spLocks noGrp="1"/>
          </p:cNvSpPr>
          <p:nvPr>
            <p:ph type="sldNum" sz="quarter" idx="5"/>
          </p:nvPr>
        </p:nvSpPr>
        <p:spPr/>
        <p:txBody>
          <a:bodyPr/>
          <a:lstStyle/>
          <a:p>
            <a:fld id="{115A580F-E35D-42E1-AF82-E41CC201EA91}" type="slidenum">
              <a:rPr lang="en-US" smtClean="0"/>
              <a:t>9</a:t>
            </a:fld>
            <a:endParaRPr lang="en-US" dirty="0"/>
          </a:p>
        </p:txBody>
      </p:sp>
    </p:spTree>
    <p:extLst>
      <p:ext uri="{BB962C8B-B14F-4D97-AF65-F5344CB8AC3E}">
        <p14:creationId xmlns:p14="http://schemas.microsoft.com/office/powerpoint/2010/main" val="3349710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10</a:t>
            </a:fld>
            <a:endParaRPr lang="en-US" dirty="0"/>
          </a:p>
        </p:txBody>
      </p:sp>
    </p:spTree>
    <p:extLst>
      <p:ext uri="{BB962C8B-B14F-4D97-AF65-F5344CB8AC3E}">
        <p14:creationId xmlns:p14="http://schemas.microsoft.com/office/powerpoint/2010/main" val="163957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11</a:t>
            </a:fld>
            <a:endParaRPr lang="en-US" dirty="0"/>
          </a:p>
        </p:txBody>
      </p:sp>
    </p:spTree>
    <p:extLst>
      <p:ext uri="{BB962C8B-B14F-4D97-AF65-F5344CB8AC3E}">
        <p14:creationId xmlns:p14="http://schemas.microsoft.com/office/powerpoint/2010/main" val="754808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17</a:t>
            </a:fld>
            <a:endParaRPr lang="en-US" dirty="0"/>
          </a:p>
        </p:txBody>
      </p:sp>
    </p:spTree>
    <p:extLst>
      <p:ext uri="{BB962C8B-B14F-4D97-AF65-F5344CB8AC3E}">
        <p14:creationId xmlns:p14="http://schemas.microsoft.com/office/powerpoint/2010/main" val="1867358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19</a:t>
            </a:fld>
            <a:endParaRPr lang="en-US" dirty="0"/>
          </a:p>
        </p:txBody>
      </p:sp>
    </p:spTree>
    <p:extLst>
      <p:ext uri="{BB962C8B-B14F-4D97-AF65-F5344CB8AC3E}">
        <p14:creationId xmlns:p14="http://schemas.microsoft.com/office/powerpoint/2010/main" val="168053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450219008"/>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745873196"/>
      </p:ext>
    </p:extLst>
  </p:cSld>
  <p:clrMapOvr>
    <a:masterClrMapping/>
  </p:clrMapOvr>
  <p:hf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98288688"/>
      </p:ext>
    </p:extLst>
  </p:cSld>
  <p:clrMapOvr>
    <a:masterClrMapping/>
  </p:clrMapOvr>
  <p:hf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5649623"/>
      </p:ext>
    </p:extLst>
  </p:cSld>
  <p:clrMapOvr>
    <a:masterClrMapping/>
  </p:clrMapOvr>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7580471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84721540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53909909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230824194"/>
      </p:ext>
    </p:extLst>
  </p:cSld>
  <p:clrMapOvr>
    <a:masterClrMapping/>
  </p:clrMapOvr>
  <p:hf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162754729"/>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63253305"/>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143217190"/>
      </p:ext>
    </p:extLst>
  </p:cSld>
  <p:clrMapOvr>
    <a:masterClrMapping/>
  </p:clrMapOvr>
  <p:hf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685800" y="908591"/>
            <a:ext cx="4058728" cy="5225507"/>
          </a:xfrm>
        </p:spPr>
        <p:txBody>
          <a:bodyPr anchor="t">
            <a:normAutofit/>
          </a:bodyPr>
          <a:lstStyle>
            <a:lvl1pPr>
              <a:defRPr sz="3200"/>
            </a:lvl1pPr>
          </a:lstStyle>
          <a:p>
            <a:r>
              <a:rPr lang="en-US" dirty="0"/>
              <a:t>Click to add title</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699125" y="0"/>
            <a:ext cx="5786438" cy="6134100"/>
          </a:xfrm>
        </p:spPr>
        <p:txBody>
          <a:bodyPr/>
          <a:lstStyle>
            <a:lvl1pPr marL="0" indent="0" algn="ctr">
              <a:buNone/>
              <a:defRPr/>
            </a:lvl1pPr>
          </a:lstStyle>
          <a:p>
            <a:r>
              <a:rPr lang="en-US" dirty="0"/>
              <a:t>Click icon to insert picture</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3" name="Straight Connector 2">
            <a:extLst>
              <a:ext uri="{FF2B5EF4-FFF2-40B4-BE49-F238E27FC236}">
                <a16:creationId xmlns:a16="http://schemas.microsoft.com/office/drawing/2014/main" id="{8B32A424-7EFB-F80C-2BDA-94D103A55F77}"/>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8EFEEF-ABDC-22C9-C5DB-0494BEB8687D}"/>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00016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352414-3211-CEB2-31A1-11097989D435}"/>
              </a:ext>
            </a:extLst>
          </p:cNvPr>
          <p:cNvSpPr>
            <a:spLocks noGrp="1"/>
          </p:cNvSpPr>
          <p:nvPr>
            <p:ph type="title" hasCustomPrompt="1"/>
          </p:nvPr>
        </p:nvSpPr>
        <p:spPr>
          <a:xfrm>
            <a:off x="705934" y="723900"/>
            <a:ext cx="3503757" cy="5316415"/>
          </a:xfrm>
        </p:spPr>
        <p:txBody>
          <a:bodyPr>
            <a:normAutofit/>
          </a:bodyPr>
          <a:lstStyle>
            <a:lvl1pPr>
              <a:defRPr sz="3200"/>
            </a:lvl1pPr>
          </a:lstStyle>
          <a:p>
            <a:r>
              <a:rPr lang="en-US" dirty="0"/>
              <a:t>Click to add title</a:t>
            </a:r>
          </a:p>
        </p:txBody>
      </p:sp>
      <p:sp>
        <p:nvSpPr>
          <p:cNvPr id="9" name="Content Placeholder 8">
            <a:extLst>
              <a:ext uri="{FF2B5EF4-FFF2-40B4-BE49-F238E27FC236}">
                <a16:creationId xmlns:a16="http://schemas.microsoft.com/office/drawing/2014/main" id="{4BA26D20-54E1-2490-0D75-F08BCB7D3BFF}"/>
              </a:ext>
            </a:extLst>
          </p:cNvPr>
          <p:cNvSpPr>
            <a:spLocks noGrp="1"/>
          </p:cNvSpPr>
          <p:nvPr>
            <p:ph sz="quarter" idx="10" hasCustomPrompt="1"/>
          </p:nvPr>
        </p:nvSpPr>
        <p:spPr>
          <a:xfrm>
            <a:off x="5582232" y="2053087"/>
            <a:ext cx="5903332" cy="3987230"/>
          </a:xfrm>
        </p:spPr>
        <p:txBody>
          <a:bodyPr anchor="t"/>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5" name="Straight Connector 4">
            <a:extLst>
              <a:ext uri="{FF2B5EF4-FFF2-40B4-BE49-F238E27FC236}">
                <a16:creationId xmlns:a16="http://schemas.microsoft.com/office/drawing/2014/main" id="{998A376F-AF56-AABE-DFA3-DE5A8C899613}"/>
              </a:ext>
              <a:ext uri="{C183D7F6-B498-43B3-948B-1728B52AA6E4}">
                <adec:decorative xmlns:adec="http://schemas.microsoft.com/office/drawing/2017/decorative" val="1"/>
              </a:ext>
            </a:extLst>
          </p:cNvPr>
          <p:cNvCxnSpPr>
            <a:cxnSpLocks/>
          </p:cNvCxnSpPr>
          <p:nvPr userDrawn="1"/>
        </p:nvCxnSpPr>
        <p:spPr>
          <a:xfrm>
            <a:off x="5695467" y="723900"/>
            <a:ext cx="579059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DE9D420-BBEC-E7C6-7E76-FB9791C71C96}"/>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722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0AFB647-646C-4130-9EF5-C19C686B184A}"/>
              </a:ext>
              <a:ext uri="{C183D7F6-B498-43B3-948B-1728B52AA6E4}">
                <adec:decorative xmlns:adec="http://schemas.microsoft.com/office/drawing/2017/decorative" val="1"/>
              </a:ext>
            </a:extLst>
          </p:cNvPr>
          <p:cNvCxnSpPr>
            <a:cxnSpLocks/>
          </p:cNvCxnSpPr>
          <p:nvPr userDrawn="1"/>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92D6AD5-5357-463C-B785-6A488FFC8D76}"/>
              </a:ext>
            </a:extLst>
          </p:cNvPr>
          <p:cNvSpPr>
            <a:spLocks noGrp="1"/>
          </p:cNvSpPr>
          <p:nvPr>
            <p:ph type="title" hasCustomPrompt="1"/>
          </p:nvPr>
        </p:nvSpPr>
        <p:spPr>
          <a:xfrm>
            <a:off x="5637007" y="817581"/>
            <a:ext cx="5935869" cy="5238159"/>
          </a:xfrm>
        </p:spPr>
        <p:txBody>
          <a:bodyPr anchor="ctr" anchorCtr="0">
            <a:noAutofit/>
          </a:bodyPr>
          <a:lstStyle>
            <a:lvl1pPr>
              <a:defRPr sz="3200"/>
            </a:lvl1pPr>
          </a:lstStyle>
          <a:p>
            <a:r>
              <a:rPr lang="en-US" dirty="0"/>
              <a:t>Click to add title</a:t>
            </a:r>
          </a:p>
        </p:txBody>
      </p:sp>
      <p:sp>
        <p:nvSpPr>
          <p:cNvPr id="18" name="Picture Placeholder 16">
            <a:extLst>
              <a:ext uri="{FF2B5EF4-FFF2-40B4-BE49-F238E27FC236}">
                <a16:creationId xmlns:a16="http://schemas.microsoft.com/office/drawing/2014/main" id="{EAD023B5-9ABC-4D4A-A1AD-D4D83D662192}"/>
              </a:ext>
            </a:extLst>
          </p:cNvPr>
          <p:cNvSpPr>
            <a:spLocks noGrp="1"/>
          </p:cNvSpPr>
          <p:nvPr>
            <p:ph type="pic" sz="quarter" idx="13"/>
          </p:nvPr>
        </p:nvSpPr>
        <p:spPr>
          <a:xfrm>
            <a:off x="-1" y="1"/>
            <a:ext cx="4876799" cy="6858000"/>
          </a:xfrm>
          <a:prstGeom prst="rect">
            <a:avLst/>
          </a:prstGeom>
        </p:spPr>
        <p:txBody>
          <a:bodyPr>
            <a:normAutofit/>
          </a:bodyPr>
          <a:lstStyle>
            <a:lvl1pPr marL="0" indent="0" algn="ctr">
              <a:buNone/>
              <a:defRPr sz="1800"/>
            </a:lvl1pPr>
          </a:lstStyle>
          <a:p>
            <a:r>
              <a:rPr lang="en-US" dirty="0"/>
              <a:t>Click icon to add picture</a:t>
            </a:r>
          </a:p>
        </p:txBody>
      </p:sp>
      <p:cxnSp>
        <p:nvCxnSpPr>
          <p:cNvPr id="12" name="Straight Connector 11">
            <a:extLst>
              <a:ext uri="{FF2B5EF4-FFF2-40B4-BE49-F238E27FC236}">
                <a16:creationId xmlns:a16="http://schemas.microsoft.com/office/drawing/2014/main" id="{5C0A0972-FD9A-4E9D-A0A3-BD0AF8C7B74C}"/>
              </a:ext>
              <a:ext uri="{C183D7F6-B498-43B3-948B-1728B52AA6E4}">
                <adec:decorative xmlns:adec="http://schemas.microsoft.com/office/drawing/2017/decorative" val="1"/>
              </a:ext>
            </a:extLst>
          </p:cNvPr>
          <p:cNvCxnSpPr>
            <a:cxnSpLocks/>
          </p:cNvCxnSpPr>
          <p:nvPr userDrawn="1"/>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608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Break 1">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hasCustomPrompt="1"/>
          </p:nvPr>
        </p:nvSpPr>
        <p:spPr>
          <a:xfrm>
            <a:off x="710520" y="776873"/>
            <a:ext cx="5854182" cy="3070508"/>
          </a:xfrm>
          <a:prstGeom prst="rect">
            <a:avLst/>
          </a:prstGeom>
        </p:spPr>
        <p:txBody>
          <a:bodyPr anchor="b">
            <a:normAutofit/>
          </a:bodyPr>
          <a:lstStyle>
            <a:lvl1pPr>
              <a:defRPr sz="3200"/>
            </a:lvl1pPr>
          </a:lstStyle>
          <a:p>
            <a:r>
              <a:rPr lang="en-US" dirty="0"/>
              <a:t>Click to add title</a:t>
            </a:r>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hasCustomPrompt="1"/>
          </p:nvPr>
        </p:nvSpPr>
        <p:spPr>
          <a:xfrm>
            <a:off x="721202" y="4088927"/>
            <a:ext cx="5842218" cy="1880552"/>
          </a:xfrm>
          <a:prstGeom prst="rect">
            <a:avLst/>
          </a:prstGeom>
        </p:spPr>
        <p:txBody>
          <a:bodyPr>
            <a:normAutofit/>
          </a:bodyPr>
          <a:lstStyle>
            <a:lvl1pPr marL="0" indent="0">
              <a:buNone/>
              <a:defRPr sz="2000"/>
            </a:lvl1pPr>
          </a:lstStyle>
          <a:p>
            <a:r>
              <a:rPr lang="en-US" dirty="0"/>
              <a:t>Click to add subtitle</a:t>
            </a:r>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p:nvPr>
        </p:nvSpPr>
        <p:spPr>
          <a:xfrm>
            <a:off x="7315200" y="0"/>
            <a:ext cx="4876800" cy="6858000"/>
          </a:xfrm>
          <a:prstGeom prst="rect">
            <a:avLst/>
          </a:prstGeom>
        </p:spPr>
        <p:txBody>
          <a:bodyPr>
            <a:normAutofit/>
          </a:bodyPr>
          <a:lstStyle>
            <a:lvl1pPr marL="0" indent="0" algn="ctr">
              <a:buNone/>
              <a:defRPr sz="1800"/>
            </a:lvl1pPr>
          </a:lstStyle>
          <a:p>
            <a:r>
              <a:rPr lang="en-US" dirty="0"/>
              <a:t>Click icon to add picture</a:t>
            </a:r>
          </a:p>
        </p:txBody>
      </p:sp>
      <p:cxnSp>
        <p:nvCxnSpPr>
          <p:cNvPr id="3" name="Straight Connector 2">
            <a:extLst>
              <a:ext uri="{FF2B5EF4-FFF2-40B4-BE49-F238E27FC236}">
                <a16:creationId xmlns:a16="http://schemas.microsoft.com/office/drawing/2014/main" id="{A541CC69-A0B0-C1BE-2165-D8AD1B7D2DDA}"/>
              </a:ext>
              <a:ext uri="{C183D7F6-B498-43B3-948B-1728B52AA6E4}">
                <adec:decorative xmlns:adec="http://schemas.microsoft.com/office/drawing/2017/decorative" val="1"/>
              </a:ext>
            </a:extLst>
          </p:cNvPr>
          <p:cNvCxnSpPr>
            <a:cxnSpLocks/>
          </p:cNvCxnSpPr>
          <p:nvPr userDrawn="1"/>
        </p:nvCxnSpPr>
        <p:spPr>
          <a:xfrm>
            <a:off x="724574" y="723899"/>
            <a:ext cx="57867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D54A957-6A3F-2C34-A453-905FBAE77CCD}"/>
              </a:ext>
              <a:ext uri="{C183D7F6-B498-43B3-948B-1728B52AA6E4}">
                <adec:decorative xmlns:adec="http://schemas.microsoft.com/office/drawing/2017/decorative" val="1"/>
              </a:ext>
            </a:extLst>
          </p:cNvPr>
          <p:cNvCxnSpPr>
            <a:cxnSpLocks/>
          </p:cNvCxnSpPr>
          <p:nvPr userDrawn="1"/>
        </p:nvCxnSpPr>
        <p:spPr>
          <a:xfrm>
            <a:off x="724574"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18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able 2">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hasCustomPrompt="1"/>
          </p:nvPr>
        </p:nvSpPr>
        <p:spPr>
          <a:xfrm>
            <a:off x="734592" y="976997"/>
            <a:ext cx="11000208" cy="1239985"/>
          </a:xfrm>
          <a:prstGeom prst="rect">
            <a:avLst/>
          </a:prstGeom>
        </p:spPr>
        <p:txBody>
          <a:bodyPr anchor="t">
            <a:normAutofit/>
          </a:bodyPr>
          <a:lstStyle>
            <a:lvl1pPr>
              <a:defRPr sz="3200"/>
            </a:lvl1pPr>
          </a:lstStyle>
          <a:p>
            <a:r>
              <a:rPr lang="en-US" dirty="0"/>
              <a:t>Click to add title</a:t>
            </a:r>
          </a:p>
        </p:txBody>
      </p:sp>
      <p:sp>
        <p:nvSpPr>
          <p:cNvPr id="5" name="Content Placeholder 4">
            <a:extLst>
              <a:ext uri="{FF2B5EF4-FFF2-40B4-BE49-F238E27FC236}">
                <a16:creationId xmlns:a16="http://schemas.microsoft.com/office/drawing/2014/main" id="{02736CFB-FEC9-D3FB-01C8-D0AF64ED3AE0}"/>
              </a:ext>
            </a:extLst>
          </p:cNvPr>
          <p:cNvSpPr>
            <a:spLocks noGrp="1"/>
          </p:cNvSpPr>
          <p:nvPr>
            <p:ph sz="quarter" idx="10" hasCustomPrompt="1"/>
          </p:nvPr>
        </p:nvSpPr>
        <p:spPr>
          <a:xfrm>
            <a:off x="734592" y="2244725"/>
            <a:ext cx="7814185" cy="4233713"/>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457EDA23-301F-47EE-3683-0B3206D8F539}"/>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400">
                <a:solidFill>
                  <a:schemeClr val="tx1"/>
                </a:solidFill>
              </a:defRPr>
            </a:lvl1pPr>
          </a:lstStyle>
          <a:p>
            <a:fld id="{C3DB2ADC-AF19-4574-8C10-79B5B04FCA27}" type="slidenum">
              <a:rPr lang="en-US" smtClean="0"/>
              <a:pPr/>
              <a:t>‹#›</a:t>
            </a:fld>
            <a:endParaRPr lang="en-US" dirty="0"/>
          </a:p>
        </p:txBody>
      </p:sp>
      <p:cxnSp>
        <p:nvCxnSpPr>
          <p:cNvPr id="6" name="Straight Connector 5">
            <a:extLst>
              <a:ext uri="{FF2B5EF4-FFF2-40B4-BE49-F238E27FC236}">
                <a16:creationId xmlns:a16="http://schemas.microsoft.com/office/drawing/2014/main" id="{93AC3921-F10C-2A33-F8DF-3B42EE1E382E}"/>
              </a:ext>
              <a:ext uri="{C183D7F6-B498-43B3-948B-1728B52AA6E4}">
                <adec:decorative xmlns:adec="http://schemas.microsoft.com/office/drawing/2017/decorative" val="1"/>
              </a:ext>
            </a:extLst>
          </p:cNvPr>
          <p:cNvCxnSpPr>
            <a:cxnSpLocks/>
          </p:cNvCxnSpPr>
          <p:nvPr userDrawn="1"/>
        </p:nvCxnSpPr>
        <p:spPr>
          <a:xfrm>
            <a:off x="724574" y="723899"/>
            <a:ext cx="1101022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998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Title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707756" y="4"/>
            <a:ext cx="5786438" cy="6134100"/>
          </a:xfrm>
        </p:spPr>
        <p:txBody>
          <a:bodyPr/>
          <a:lstStyle>
            <a:lvl1pPr marL="0" indent="0" algn="ctr">
              <a:buNone/>
              <a:defRPr/>
            </a:lvl1pPr>
          </a:lstStyle>
          <a:p>
            <a:r>
              <a:rPr lang="en-US" dirty="0"/>
              <a:t>Click icon to insert picture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2" name="Straight Connector 1">
            <a:extLst>
              <a:ext uri="{FF2B5EF4-FFF2-40B4-BE49-F238E27FC236}">
                <a16:creationId xmlns:a16="http://schemas.microsoft.com/office/drawing/2014/main" id="{B3B79298-0F84-5214-4916-E9C0B4B46AB4}"/>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47503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losing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B621246-77E4-43F0-CD40-C7DB9555D266}"/>
              </a:ext>
              <a:ext uri="{C183D7F6-B498-43B3-948B-1728B52AA6E4}">
                <adec:decorative xmlns:adec="http://schemas.microsoft.com/office/drawing/2017/decorative" val="1"/>
              </a:ext>
            </a:extLst>
          </p:cNvPr>
          <p:cNvCxnSpPr>
            <a:cxnSpLocks/>
          </p:cNvCxnSpPr>
          <p:nvPr userDrawn="1"/>
        </p:nvCxnSpPr>
        <p:spPr>
          <a:xfrm>
            <a:off x="5713726" y="6134059"/>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spcBef>
                <a:spcPts val="0"/>
              </a:spcBef>
              <a:buNone/>
              <a:defRPr/>
            </a:lvl1pPr>
            <a:lvl2pPr marL="457200" indent="0">
              <a:spcBef>
                <a:spcPts val="0"/>
              </a:spcBef>
              <a:buNone/>
              <a:defRPr/>
            </a:lvl2pPr>
            <a:lvl3pPr marL="914400" indent="0">
              <a:spcBef>
                <a:spcPts val="0"/>
              </a:spcBef>
              <a:buNone/>
              <a:defRPr/>
            </a:lvl3pPr>
            <a:lvl4pPr marL="1371600" indent="0">
              <a:spcBef>
                <a:spcPts val="0"/>
              </a:spcBef>
              <a:buNone/>
              <a:defRPr/>
            </a:lvl4pPr>
            <a:lvl5pPr marL="1828800" indent="0">
              <a:spcBef>
                <a:spcPts val="0"/>
              </a:spcBef>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755953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80197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30" r:id="rId18"/>
  </p:sldLayoutIdLst>
  <p:hf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hyperlink" Target="https://creativecommons.org/licenses/by-nc/3.0/" TargetMode="External"/><Relationship Id="rId4" Type="http://schemas.openxmlformats.org/officeDocument/2006/relationships/hyperlink" Target="https://wellcomecollection.org/works/h6gukje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hyperlink" Target="https://creativecommons.org/licenses/by/3.0/" TargetMode="External"/><Relationship Id="rId4" Type="http://schemas.openxmlformats.org/officeDocument/2006/relationships/hyperlink" Target="https://www.flickr.com/photos/12567713@N00/5123250615/"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hyperlink" Target="https://creativecommons.org/licenses/by/3.0/" TargetMode="External"/><Relationship Id="rId4" Type="http://schemas.openxmlformats.org/officeDocument/2006/relationships/hyperlink" Target="https://www.howmuchisit.org/how-much-do-prenatal-vitamins-cost/"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hyperlink" Target="https://pixabay.com/en/reminder-note-sticky-note-1922255/" TargetMode="Externa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0" name="Rectangle 3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9226A39-B8FA-DBC9-3A02-708D551FECF8}"/>
              </a:ext>
            </a:extLst>
          </p:cNvPr>
          <p:cNvSpPr>
            <a:spLocks noGrp="1"/>
          </p:cNvSpPr>
          <p:nvPr>
            <p:ph type="title"/>
          </p:nvPr>
        </p:nvSpPr>
        <p:spPr>
          <a:xfrm>
            <a:off x="8138159" y="1177348"/>
            <a:ext cx="3330906" cy="3441068"/>
          </a:xfrm>
        </p:spPr>
        <p:txBody>
          <a:bodyPr vert="horz" lIns="91440" tIns="45720" rIns="91440" bIns="45720" rtlCol="0" anchor="t">
            <a:normAutofit/>
          </a:bodyPr>
          <a:lstStyle/>
          <a:p>
            <a:r>
              <a:rPr lang="en-US" sz="4200" dirty="0"/>
              <a:t>Tranexamic Acid</a:t>
            </a:r>
            <a:br>
              <a:rPr lang="en-US" sz="4200" dirty="0"/>
            </a:br>
            <a:r>
              <a:rPr lang="en-US" sz="4200" dirty="0"/>
              <a:t>EMS Educators </a:t>
            </a:r>
            <a:br>
              <a:rPr lang="en-US" sz="4200" dirty="0"/>
            </a:br>
            <a:r>
              <a:rPr lang="en-US" sz="4200" dirty="0"/>
              <a:t>May 2024</a:t>
            </a:r>
          </a:p>
        </p:txBody>
      </p:sp>
      <p:cxnSp>
        <p:nvCxnSpPr>
          <p:cNvPr id="42" name="Straight Connector 41">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351955D-64D7-21CE-6880-25F2C8B8801F}"/>
              </a:ext>
            </a:extLst>
          </p:cNvPr>
          <p:cNvPicPr>
            <a:picLocks noChangeAspect="1"/>
          </p:cNvPicPr>
          <p:nvPr/>
        </p:nvPicPr>
        <p:blipFill>
          <a:blip r:embed="rId2"/>
          <a:stretch>
            <a:fillRect/>
          </a:stretch>
        </p:blipFill>
        <p:spPr>
          <a:xfrm>
            <a:off x="1701655" y="863602"/>
            <a:ext cx="5222530" cy="5134757"/>
          </a:xfrm>
          <a:prstGeom prst="rect">
            <a:avLst/>
          </a:prstGeom>
        </p:spPr>
      </p:pic>
      <p:cxnSp>
        <p:nvCxnSpPr>
          <p:cNvPr id="44" name="Straight Connector 43">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4877132-0927-F7F0-FBBE-AA134B1B4CDF}"/>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C3DB2ADC-AF19-4574-8C10-79B5B04FCA27}" type="slidenum">
              <a:rPr lang="en-US"/>
              <a:pPr>
                <a:lnSpc>
                  <a:spcPct val="90000"/>
                </a:lnSpc>
                <a:spcAft>
                  <a:spcPts val="600"/>
                </a:spcAft>
              </a:pPr>
              <a:t>1</a:t>
            </a:fld>
            <a:endParaRPr lang="en-US" dirty="0"/>
          </a:p>
        </p:txBody>
      </p:sp>
    </p:spTree>
    <p:extLst>
      <p:ext uri="{BB962C8B-B14F-4D97-AF65-F5344CB8AC3E}">
        <p14:creationId xmlns:p14="http://schemas.microsoft.com/office/powerpoint/2010/main" val="1769926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D24D1A-82B9-1A90-526B-AA86CDEE4164}"/>
              </a:ext>
            </a:extLst>
          </p:cNvPr>
          <p:cNvSpPr>
            <a:spLocks noGrp="1"/>
          </p:cNvSpPr>
          <p:nvPr>
            <p:ph type="title"/>
          </p:nvPr>
        </p:nvSpPr>
        <p:spPr>
          <a:xfrm>
            <a:off x="700087" y="909638"/>
            <a:ext cx="10691813" cy="1155618"/>
          </a:xfrm>
        </p:spPr>
        <p:txBody>
          <a:bodyPr>
            <a:normAutofit/>
          </a:bodyPr>
          <a:lstStyle/>
          <a:p>
            <a:r>
              <a:rPr lang="en-US"/>
              <a:t>Objectives and goals</a:t>
            </a:r>
            <a:endParaRPr lang="en-US" dirty="0"/>
          </a:p>
        </p:txBody>
      </p:sp>
      <p:cxnSp>
        <p:nvCxnSpPr>
          <p:cNvPr id="24" name="Straight Connector 18">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0">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441AD7C-78DC-96DE-DF36-779F31B91F67}"/>
              </a:ext>
            </a:extLst>
          </p:cNvPr>
          <p:cNvSpPr>
            <a:spLocks noGrp="1"/>
          </p:cNvSpPr>
          <p:nvPr>
            <p:ph type="sldNum" sz="quarter" idx="12"/>
          </p:nvPr>
        </p:nvSpPr>
        <p:spPr>
          <a:xfrm>
            <a:off x="10919012" y="6356350"/>
            <a:ext cx="672354" cy="365125"/>
          </a:xfrm>
        </p:spPr>
        <p:txBody>
          <a:bodyPr>
            <a:normAutofit/>
          </a:bodyPr>
          <a:lstStyle/>
          <a:p>
            <a:pPr>
              <a:lnSpc>
                <a:spcPct val="90000"/>
              </a:lnSpc>
              <a:spcAft>
                <a:spcPts val="600"/>
              </a:spcAft>
            </a:pPr>
            <a:fld id="{C3DB2ADC-AF19-4574-8C10-79B5B04FCA27}" type="slidenum">
              <a:rPr lang="en-US" smtClean="0"/>
              <a:pPr>
                <a:lnSpc>
                  <a:spcPct val="90000"/>
                </a:lnSpc>
                <a:spcAft>
                  <a:spcPts val="600"/>
                </a:spcAft>
              </a:pPr>
              <a:t>2</a:t>
            </a:fld>
            <a:endParaRPr lang="en-US"/>
          </a:p>
        </p:txBody>
      </p:sp>
      <p:graphicFrame>
        <p:nvGraphicFramePr>
          <p:cNvPr id="6" name="Content Placeholder 3">
            <a:extLst>
              <a:ext uri="{FF2B5EF4-FFF2-40B4-BE49-F238E27FC236}">
                <a16:creationId xmlns:a16="http://schemas.microsoft.com/office/drawing/2014/main" id="{73B612B0-1174-5166-B923-2383F16F84B0}"/>
              </a:ext>
            </a:extLst>
          </p:cNvPr>
          <p:cNvGraphicFramePr>
            <a:graphicFrameLocks noGrp="1"/>
          </p:cNvGraphicFramePr>
          <p:nvPr>
            <p:ph idx="1"/>
            <p:extLst>
              <p:ext uri="{D42A27DB-BD31-4B8C-83A1-F6EECF244321}">
                <p14:modId xmlns:p14="http://schemas.microsoft.com/office/powerpoint/2010/main" val="214029623"/>
              </p:ext>
            </p:extLst>
          </p:nvPr>
        </p:nvGraphicFramePr>
        <p:xfrm>
          <a:off x="700088" y="2292350"/>
          <a:ext cx="10691812" cy="363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1904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99D8326-B701-CBE8-39AA-6C700DA49CE4}"/>
              </a:ext>
            </a:extLst>
          </p:cNvPr>
          <p:cNvSpPr>
            <a:spLocks noGrp="1"/>
          </p:cNvSpPr>
          <p:nvPr>
            <p:ph type="title"/>
          </p:nvPr>
        </p:nvSpPr>
        <p:spPr>
          <a:xfrm>
            <a:off x="703400" y="871758"/>
            <a:ext cx="5227171" cy="3871143"/>
          </a:xfrm>
        </p:spPr>
        <p:txBody>
          <a:bodyPr vert="horz" lIns="91440" tIns="45720" rIns="91440" bIns="45720" rtlCol="0" anchor="t">
            <a:normAutofit/>
          </a:bodyPr>
          <a:lstStyle/>
          <a:p>
            <a:r>
              <a:rPr lang="en-US" sz="5400" dirty="0"/>
              <a:t>TXA … </a:t>
            </a:r>
            <a:br>
              <a:rPr lang="en-US" sz="5400" dirty="0"/>
            </a:br>
            <a:br>
              <a:rPr lang="en-US" sz="5400" dirty="0"/>
            </a:br>
            <a:r>
              <a:rPr lang="en-US" sz="5400" dirty="0"/>
              <a:t>Know when it’s indicated </a:t>
            </a:r>
          </a:p>
        </p:txBody>
      </p:sp>
      <p:cxnSp>
        <p:nvCxnSpPr>
          <p:cNvPr id="19" name="Straight Connector 18">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Placeholder 13">
            <a:extLst>
              <a:ext uri="{FF2B5EF4-FFF2-40B4-BE49-F238E27FC236}">
                <a16:creationId xmlns:a16="http://schemas.microsoft.com/office/drawing/2014/main" id="{975CC0D6-B1DF-FCDA-F41E-56F7EFA2D49B}"/>
              </a:ext>
            </a:extLst>
          </p:cNvPr>
          <p:cNvPicPr>
            <a:picLocks noGrp="1" noChangeAspect="1"/>
          </p:cNvPicPr>
          <p:nvPr>
            <p:ph type="pic" sz="quarter" idx="10"/>
          </p:nvPr>
        </p:nvPicPr>
        <p:blipFill>
          <a:blip r:embed="rId3"/>
          <a:srcRect t="9542" b="9542"/>
          <a:stretch/>
        </p:blipFill>
        <p:spPr>
          <a:xfrm>
            <a:off x="6515100" y="10"/>
            <a:ext cx="5676900" cy="6857990"/>
          </a:xfrm>
          <a:prstGeom prst="rect">
            <a:avLst/>
          </a:prstGeom>
        </p:spPr>
      </p:pic>
    </p:spTree>
    <p:extLst>
      <p:ext uri="{BB962C8B-B14F-4D97-AF65-F5344CB8AC3E}">
        <p14:creationId xmlns:p14="http://schemas.microsoft.com/office/powerpoint/2010/main" val="2922288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08BEF5F-00BC-5BA7-C0E2-94A5C1FC0D29}"/>
              </a:ext>
            </a:extLst>
          </p:cNvPr>
          <p:cNvSpPr>
            <a:spLocks noGrp="1"/>
          </p:cNvSpPr>
          <p:nvPr>
            <p:ph type="title"/>
          </p:nvPr>
        </p:nvSpPr>
        <p:spPr>
          <a:xfrm>
            <a:off x="704088" y="914400"/>
            <a:ext cx="10687812" cy="798194"/>
          </a:xfrm>
        </p:spPr>
        <p:txBody>
          <a:bodyPr vert="horz" lIns="91440" tIns="45720" rIns="91440" bIns="45720" rtlCol="0" anchor="t">
            <a:normAutofit/>
          </a:bodyPr>
          <a:lstStyle/>
          <a:p>
            <a:r>
              <a:rPr lang="en-US" sz="4000" kern="1200" cap="all" spc="30" baseline="0">
                <a:solidFill>
                  <a:schemeClr val="tx1"/>
                </a:solidFill>
                <a:latin typeface="+mj-lt"/>
                <a:ea typeface="+mj-ea"/>
                <a:cs typeface="+mj-cs"/>
              </a:rPr>
              <a:t>What is it?</a:t>
            </a:r>
          </a:p>
        </p:txBody>
      </p:sp>
      <p:cxnSp>
        <p:nvCxnSpPr>
          <p:cNvPr id="27" name="Straight Connector 2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E194900-6319-1B3D-C2C7-FD53A0D81902}"/>
              </a:ext>
            </a:extLst>
          </p:cNvPr>
          <p:cNvPicPr>
            <a:picLocks noChangeAspect="1"/>
          </p:cNvPicPr>
          <p:nvPr/>
        </p:nvPicPr>
        <p:blipFill>
          <a:blip r:embed="rId3"/>
          <a:stretch>
            <a:fillRect/>
          </a:stretch>
        </p:blipFill>
        <p:spPr>
          <a:xfrm>
            <a:off x="800100" y="2122865"/>
            <a:ext cx="6072188" cy="3886199"/>
          </a:xfrm>
          <a:prstGeom prst="rect">
            <a:avLst/>
          </a:prstGeom>
        </p:spPr>
      </p:pic>
      <p:sp>
        <p:nvSpPr>
          <p:cNvPr id="4" name="Content Placeholder 3">
            <a:extLst>
              <a:ext uri="{FF2B5EF4-FFF2-40B4-BE49-F238E27FC236}">
                <a16:creationId xmlns:a16="http://schemas.microsoft.com/office/drawing/2014/main" id="{2B7243AA-A570-5533-577C-6CF74FAD07DC}"/>
              </a:ext>
            </a:extLst>
          </p:cNvPr>
          <p:cNvSpPr>
            <a:spLocks noGrp="1"/>
          </p:cNvSpPr>
          <p:nvPr>
            <p:ph sz="quarter" idx="10"/>
          </p:nvPr>
        </p:nvSpPr>
        <p:spPr>
          <a:xfrm>
            <a:off x="7200900" y="1447801"/>
            <a:ext cx="4191001" cy="4305884"/>
          </a:xfrm>
        </p:spPr>
        <p:txBody>
          <a:bodyPr vert="horz" lIns="91440" tIns="45720" rIns="91440" bIns="45720" rtlCol="0" anchor="b">
            <a:normAutofit/>
          </a:bodyPr>
          <a:lstStyle/>
          <a:p>
            <a:r>
              <a:rPr lang="en-US" sz="2800" dirty="0"/>
              <a:t>TXA (Tranexamic Acid) </a:t>
            </a:r>
          </a:p>
          <a:p>
            <a:pPr indent="-228600">
              <a:buFont typeface="Arial" panose="020B0604020202020204" pitchFamily="34" charset="0"/>
              <a:buChar char="•"/>
            </a:pPr>
            <a:r>
              <a:rPr lang="en-US" sz="2800" dirty="0"/>
              <a:t>It is an Antifibrinolytic that inhibits the activation of plasminogen to plasmin, preventing the breakup of fibrin. </a:t>
            </a:r>
          </a:p>
          <a:p>
            <a:pPr indent="-228600">
              <a:buFont typeface="Arial" panose="020B0604020202020204" pitchFamily="34" charset="0"/>
              <a:buChar char="•"/>
            </a:pPr>
            <a:endParaRPr lang="en-US" dirty="0"/>
          </a:p>
        </p:txBody>
      </p:sp>
      <p:cxnSp>
        <p:nvCxnSpPr>
          <p:cNvPr id="29" name="Straight Connector 28">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A128192-0728-892D-258C-A8F14C65D606}"/>
              </a:ext>
            </a:extLst>
          </p:cNvPr>
          <p:cNvSpPr>
            <a:spLocks noGrp="1"/>
          </p:cNvSpPr>
          <p:nvPr>
            <p:ph type="sldNum" sz="quarter" idx="4"/>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C3DB2ADC-AF19-4574-8C10-79B5B04FCA27}" type="slidenum">
              <a:rPr lang="en-US" sz="1800" smtClean="0"/>
              <a:pPr>
                <a:lnSpc>
                  <a:spcPct val="90000"/>
                </a:lnSpc>
                <a:spcAft>
                  <a:spcPts val="600"/>
                </a:spcAft>
              </a:pPr>
              <a:t>4</a:t>
            </a:fld>
            <a:endParaRPr lang="en-US" sz="1800"/>
          </a:p>
        </p:txBody>
      </p:sp>
    </p:spTree>
    <p:extLst>
      <p:ext uri="{BB962C8B-B14F-4D97-AF65-F5344CB8AC3E}">
        <p14:creationId xmlns:p14="http://schemas.microsoft.com/office/powerpoint/2010/main" val="918817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0417AF4-08C0-FC51-8823-C041945D63A4}"/>
              </a:ext>
            </a:extLst>
          </p:cNvPr>
          <p:cNvSpPr>
            <a:spLocks noGrp="1"/>
          </p:cNvSpPr>
          <p:nvPr>
            <p:ph type="title"/>
          </p:nvPr>
        </p:nvSpPr>
        <p:spPr>
          <a:xfrm>
            <a:off x="5637007" y="817581"/>
            <a:ext cx="3465429" cy="2195783"/>
          </a:xfrm>
        </p:spPr>
        <p:txBody>
          <a:bodyPr/>
          <a:lstStyle/>
          <a:p>
            <a:r>
              <a:rPr lang="en-US" dirty="0"/>
              <a:t>How it works </a:t>
            </a:r>
          </a:p>
        </p:txBody>
      </p:sp>
      <p:pic>
        <p:nvPicPr>
          <p:cNvPr id="5" name="Picture Placeholder 16">
            <a:extLst>
              <a:ext uri="{FF2B5EF4-FFF2-40B4-BE49-F238E27FC236}">
                <a16:creationId xmlns:a16="http://schemas.microsoft.com/office/drawing/2014/main" id="{91CDF817-5DD8-B6A6-422E-3161F6D60CCA}"/>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4667" r="24667"/>
          <a:stretch/>
        </p:blipFill>
        <p:spPr/>
      </p:pic>
      <p:sp>
        <p:nvSpPr>
          <p:cNvPr id="2" name="TextBox 1">
            <a:extLst>
              <a:ext uri="{FF2B5EF4-FFF2-40B4-BE49-F238E27FC236}">
                <a16:creationId xmlns:a16="http://schemas.microsoft.com/office/drawing/2014/main" id="{41A4B641-455C-26FE-35C6-57CD8E566F62}"/>
              </a:ext>
            </a:extLst>
          </p:cNvPr>
          <p:cNvSpPr txBox="1"/>
          <p:nvPr/>
        </p:nvSpPr>
        <p:spPr>
          <a:xfrm>
            <a:off x="6442364" y="3034146"/>
            <a:ext cx="4717472" cy="1815882"/>
          </a:xfrm>
          <a:prstGeom prst="rect">
            <a:avLst/>
          </a:prstGeom>
          <a:noFill/>
        </p:spPr>
        <p:txBody>
          <a:bodyPr wrap="square" rtlCol="0">
            <a:spAutoFit/>
          </a:bodyPr>
          <a:lstStyle/>
          <a:p>
            <a:r>
              <a:rPr lang="en-US" sz="2800" dirty="0"/>
              <a:t>TXA maintains clot stability by preventing it from dissolving thus stabilizing the clot at the site of bleeding </a:t>
            </a:r>
          </a:p>
        </p:txBody>
      </p:sp>
      <p:sp>
        <p:nvSpPr>
          <p:cNvPr id="3" name="TextBox 2">
            <a:extLst>
              <a:ext uri="{FF2B5EF4-FFF2-40B4-BE49-F238E27FC236}">
                <a16:creationId xmlns:a16="http://schemas.microsoft.com/office/drawing/2014/main" id="{E7C1C182-2F4B-586A-990E-62D61E166DFC}"/>
              </a:ext>
            </a:extLst>
          </p:cNvPr>
          <p:cNvSpPr txBox="1"/>
          <p:nvPr/>
        </p:nvSpPr>
        <p:spPr>
          <a:xfrm>
            <a:off x="-1" y="6858001"/>
            <a:ext cx="4876799" cy="230832"/>
          </a:xfrm>
          <a:prstGeom prst="rect">
            <a:avLst/>
          </a:prstGeom>
          <a:noFill/>
        </p:spPr>
        <p:txBody>
          <a:bodyPr wrap="square" rtlCol="0">
            <a:spAutoFit/>
          </a:bodyPr>
          <a:lstStyle/>
          <a:p>
            <a:r>
              <a:rPr lang="en-US" sz="900" dirty="0">
                <a:hlinkClick r:id="rId4" tooltip="https://wellcomecollection.org/works/h6gukje6"/>
              </a:rPr>
              <a:t>This Photo</a:t>
            </a:r>
            <a:r>
              <a:rPr lang="en-US" sz="900" dirty="0"/>
              <a:t> by Unknown Author is licensed under </a:t>
            </a:r>
            <a:r>
              <a:rPr lang="en-US" sz="900" dirty="0">
                <a:hlinkClick r:id="rId5" tooltip="https://creativecommons.org/licenses/by-nc/3.0/"/>
              </a:rPr>
              <a:t>CC BY-NC</a:t>
            </a:r>
            <a:endParaRPr lang="en-US" sz="900" dirty="0"/>
          </a:p>
        </p:txBody>
      </p:sp>
      <p:sp>
        <p:nvSpPr>
          <p:cNvPr id="4" name="Title 7">
            <a:extLst>
              <a:ext uri="{FF2B5EF4-FFF2-40B4-BE49-F238E27FC236}">
                <a16:creationId xmlns:a16="http://schemas.microsoft.com/office/drawing/2014/main" id="{9B8AB44D-3B84-FB4F-719B-81D751E2F582}"/>
              </a:ext>
            </a:extLst>
          </p:cNvPr>
          <p:cNvSpPr txBox="1">
            <a:spLocks/>
          </p:cNvSpPr>
          <p:nvPr/>
        </p:nvSpPr>
        <p:spPr>
          <a:xfrm>
            <a:off x="8056419" y="4546801"/>
            <a:ext cx="5410199" cy="2426616"/>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sz="3200" kern="1200" cap="all" spc="30" baseline="0">
                <a:solidFill>
                  <a:schemeClr val="tx1"/>
                </a:solidFill>
                <a:latin typeface="+mj-lt"/>
                <a:ea typeface="+mj-ea"/>
                <a:cs typeface="+mj-cs"/>
              </a:defRPr>
            </a:lvl1pPr>
          </a:lstStyle>
          <a:p>
            <a:r>
              <a:rPr lang="en-US" dirty="0"/>
              <a:t>Don’t POP The Clot!</a:t>
            </a:r>
          </a:p>
        </p:txBody>
      </p:sp>
    </p:spTree>
    <p:extLst>
      <p:ext uri="{BB962C8B-B14F-4D97-AF65-F5344CB8AC3E}">
        <p14:creationId xmlns:p14="http://schemas.microsoft.com/office/powerpoint/2010/main" val="325056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0417AF4-08C0-FC51-8823-C041945D63A4}"/>
              </a:ext>
            </a:extLst>
          </p:cNvPr>
          <p:cNvSpPr>
            <a:spLocks noGrp="1"/>
          </p:cNvSpPr>
          <p:nvPr>
            <p:ph type="title"/>
          </p:nvPr>
        </p:nvSpPr>
        <p:spPr>
          <a:xfrm>
            <a:off x="704088" y="914400"/>
            <a:ext cx="3799763" cy="1473200"/>
          </a:xfrm>
        </p:spPr>
        <p:txBody>
          <a:bodyPr vert="horz" lIns="91440" tIns="45720" rIns="91440" bIns="45720" rtlCol="0" anchor="t">
            <a:normAutofit/>
          </a:bodyPr>
          <a:lstStyle/>
          <a:p>
            <a:r>
              <a:rPr lang="en-US" sz="3600" kern="1200" cap="all" spc="30" baseline="0">
                <a:solidFill>
                  <a:schemeClr val="tx1"/>
                </a:solidFill>
                <a:latin typeface="+mj-lt"/>
                <a:ea typeface="+mj-ea"/>
                <a:cs typeface="+mj-cs"/>
              </a:rPr>
              <a:t>How it works </a:t>
            </a:r>
          </a:p>
        </p:txBody>
      </p:sp>
      <p:cxnSp>
        <p:nvCxnSpPr>
          <p:cNvPr id="30" name="Straight Connector 29">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1A4B641-455C-26FE-35C6-57CD8E566F62}"/>
              </a:ext>
            </a:extLst>
          </p:cNvPr>
          <p:cNvSpPr txBox="1"/>
          <p:nvPr/>
        </p:nvSpPr>
        <p:spPr>
          <a:xfrm>
            <a:off x="0" y="1636777"/>
            <a:ext cx="4503851" cy="5221223"/>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sz="2000" dirty="0"/>
              <a:t>For TXA to have a therapeutic impact on coagulation pathways, it must be administered within 3 hours after traumatic injury occurs. If it is given after this time frame it can worsen the patient’s condition and outcome. Although it is not fully understood why this happens, Clinical trials have shown worsening outcomes if TXA is administered more than 3 hours after traumatic injury </a:t>
            </a:r>
          </a:p>
        </p:txBody>
      </p:sp>
      <p:pic>
        <p:nvPicPr>
          <p:cNvPr id="3" name="Picture 2">
            <a:extLst>
              <a:ext uri="{FF2B5EF4-FFF2-40B4-BE49-F238E27FC236}">
                <a16:creationId xmlns:a16="http://schemas.microsoft.com/office/drawing/2014/main" id="{BB043FFD-7BB0-2184-19AB-F1A8DD8E6FBC}"/>
              </a:ext>
            </a:extLst>
          </p:cNvPr>
          <p:cNvPicPr>
            <a:picLocks noChangeAspect="1"/>
          </p:cNvPicPr>
          <p:nvPr/>
        </p:nvPicPr>
        <p:blipFill rotWithShape="1">
          <a:blip r:embed="rId3"/>
          <a:srcRect l="8134" r="24453" b="-1"/>
          <a:stretch/>
        </p:blipFill>
        <p:spPr>
          <a:xfrm>
            <a:off x="4981575" y="735286"/>
            <a:ext cx="6495042" cy="5419642"/>
          </a:xfrm>
          <a:prstGeom prst="rect">
            <a:avLst/>
          </a:prstGeom>
        </p:spPr>
      </p:pic>
    </p:spTree>
    <p:extLst>
      <p:ext uri="{BB962C8B-B14F-4D97-AF65-F5344CB8AC3E}">
        <p14:creationId xmlns:p14="http://schemas.microsoft.com/office/powerpoint/2010/main" val="68106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2BF5439E-A994-3EE5-80B8-64D8C5A922E8}"/>
              </a:ext>
            </a:extLst>
          </p:cNvPr>
          <p:cNvSpPr>
            <a:spLocks noGrp="1"/>
          </p:cNvSpPr>
          <p:nvPr>
            <p:ph type="ctrTitle"/>
          </p:nvPr>
        </p:nvSpPr>
        <p:spPr>
          <a:xfrm>
            <a:off x="704088" y="914400"/>
            <a:ext cx="3799763" cy="1473200"/>
          </a:xfrm>
        </p:spPr>
        <p:txBody>
          <a:bodyPr vert="horz" lIns="91440" tIns="45720" rIns="91440" bIns="45720" rtlCol="0" anchor="t">
            <a:normAutofit/>
          </a:bodyPr>
          <a:lstStyle/>
          <a:p>
            <a:r>
              <a:rPr lang="en-US" sz="3600" kern="1200" cap="all" spc="30" baseline="0">
                <a:solidFill>
                  <a:schemeClr val="tx1"/>
                </a:solidFill>
                <a:latin typeface="+mj-lt"/>
                <a:ea typeface="+mj-ea"/>
                <a:cs typeface="+mj-cs"/>
              </a:rPr>
              <a:t>Indications – Trauma </a:t>
            </a:r>
          </a:p>
        </p:txBody>
      </p:sp>
      <p:cxnSp>
        <p:nvCxnSpPr>
          <p:cNvPr id="34" name="Straight Connector 33">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Subtitle 22">
            <a:extLst>
              <a:ext uri="{FF2B5EF4-FFF2-40B4-BE49-F238E27FC236}">
                <a16:creationId xmlns:a16="http://schemas.microsoft.com/office/drawing/2014/main" id="{D5FF0C52-0A5C-D2E2-6605-0DCC0E0DCE6C}"/>
              </a:ext>
            </a:extLst>
          </p:cNvPr>
          <p:cNvSpPr>
            <a:spLocks noGrp="1"/>
          </p:cNvSpPr>
          <p:nvPr>
            <p:ph type="subTitle" idx="1"/>
          </p:nvPr>
        </p:nvSpPr>
        <p:spPr>
          <a:xfrm>
            <a:off x="337626" y="2387599"/>
            <a:ext cx="4559232" cy="4470399"/>
          </a:xfrm>
        </p:spPr>
        <p:txBody>
          <a:bodyPr vert="horz" lIns="91440" tIns="45720" rIns="91440" bIns="45720" rtlCol="0">
            <a:normAutofit/>
          </a:bodyPr>
          <a:lstStyle/>
          <a:p>
            <a:pPr indent="-228600">
              <a:lnSpc>
                <a:spcPct val="100000"/>
              </a:lnSpc>
              <a:buFont typeface="Arial" panose="020B0604020202020204" pitchFamily="34" charset="0"/>
              <a:buChar char="•"/>
            </a:pPr>
            <a:r>
              <a:rPr lang="en-US" dirty="0"/>
              <a:t>For patients greater than 15 years of age, </a:t>
            </a:r>
            <a:r>
              <a:rPr lang="en-US" b="1" dirty="0"/>
              <a:t>blunt or penetrating </a:t>
            </a:r>
            <a:r>
              <a:rPr lang="en-US" dirty="0"/>
              <a:t>injuries must occur within three (3) hours of injury and must have either:  </a:t>
            </a:r>
          </a:p>
          <a:p>
            <a:pPr marL="285750" indent="-228600">
              <a:lnSpc>
                <a:spcPct val="100000"/>
              </a:lnSpc>
              <a:buFont typeface="Arial" panose="020B0604020202020204" pitchFamily="34" charset="0"/>
              <a:buChar char="•"/>
            </a:pPr>
            <a:r>
              <a:rPr lang="en-US" dirty="0"/>
              <a:t>Signs and symptoms of hemorrhagic shock with SBP less than 90 mm Hg. </a:t>
            </a:r>
          </a:p>
          <a:p>
            <a:pPr marL="285750" indent="-228600">
              <a:lnSpc>
                <a:spcPct val="100000"/>
              </a:lnSpc>
              <a:buFont typeface="Arial" panose="020B0604020202020204" pitchFamily="34" charset="0"/>
              <a:buChar char="•"/>
            </a:pPr>
            <a:r>
              <a:rPr lang="en-US" dirty="0"/>
              <a:t>Significant hemorrhage with a heart rate greater than or equal to 120. </a:t>
            </a:r>
          </a:p>
          <a:p>
            <a:pPr marL="285750" indent="-228600">
              <a:lnSpc>
                <a:spcPct val="100000"/>
              </a:lnSpc>
              <a:buFont typeface="Arial" panose="020B0604020202020204" pitchFamily="34" charset="0"/>
              <a:buChar char="•"/>
            </a:pPr>
            <a:r>
              <a:rPr lang="en-US" dirty="0"/>
              <a:t>Bleeding not controlled by direct pressure or tourniquet. </a:t>
            </a:r>
          </a:p>
        </p:txBody>
      </p:sp>
      <p:pic>
        <p:nvPicPr>
          <p:cNvPr id="8" name="Picture Placeholder 12">
            <a:extLst>
              <a:ext uri="{FF2B5EF4-FFF2-40B4-BE49-F238E27FC236}">
                <a16:creationId xmlns:a16="http://schemas.microsoft.com/office/drawing/2014/main" id="{D97472DC-8A80-1368-489B-875AC64FA5D8}"/>
              </a:ext>
            </a:extLst>
          </p:cNvPr>
          <p:cNvPicPr>
            <a:picLocks noGrp="1" noChangeAspect="1"/>
          </p:cNvPicPr>
          <p:nvPr>
            <p:ph type="pic" sz="quarter" idx="13"/>
          </p:nvPr>
        </p:nvPicPr>
        <p:blipFill rotWithShape="1">
          <a:blip r:embed="rId3">
            <a:extLst>
              <a:ext uri="{837473B0-CC2E-450A-ABE3-18F120FF3D39}">
                <a1611:picAttrSrcUrl xmlns:a1611="http://schemas.microsoft.com/office/drawing/2016/11/main" r:id="rId4"/>
              </a:ext>
            </a:extLst>
          </a:blip>
          <a:srcRect l="583" r="9536" b="1"/>
          <a:stretch/>
        </p:blipFill>
        <p:spPr>
          <a:xfrm>
            <a:off x="4981575" y="735286"/>
            <a:ext cx="6495042" cy="5419642"/>
          </a:xfrm>
          <a:prstGeom prst="rect">
            <a:avLst/>
          </a:prstGeom>
        </p:spPr>
      </p:pic>
      <p:sp>
        <p:nvSpPr>
          <p:cNvPr id="2" name="TextBox 1">
            <a:extLst>
              <a:ext uri="{FF2B5EF4-FFF2-40B4-BE49-F238E27FC236}">
                <a16:creationId xmlns:a16="http://schemas.microsoft.com/office/drawing/2014/main" id="{49027CDE-D61A-18B8-AC5A-AAD4132C81B4}"/>
              </a:ext>
            </a:extLst>
          </p:cNvPr>
          <p:cNvSpPr txBox="1"/>
          <p:nvPr/>
        </p:nvSpPr>
        <p:spPr>
          <a:xfrm>
            <a:off x="9097441" y="5954873"/>
            <a:ext cx="23791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12567713@N00/512325061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889560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0" name="Rectangle 39">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9604516-F583-413C-8C0B-E7944F332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
            <a:ext cx="4876800" cy="6857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0417AF4-08C0-FC51-8823-C041945D63A4}"/>
              </a:ext>
            </a:extLst>
          </p:cNvPr>
          <p:cNvSpPr>
            <a:spLocks noGrp="1"/>
          </p:cNvSpPr>
          <p:nvPr>
            <p:ph type="title"/>
          </p:nvPr>
        </p:nvSpPr>
        <p:spPr>
          <a:xfrm>
            <a:off x="704088" y="914400"/>
            <a:ext cx="3724528" cy="3670298"/>
          </a:xfrm>
        </p:spPr>
        <p:txBody>
          <a:bodyPr vert="horz" lIns="91440" tIns="45720" rIns="91440" bIns="45720" rtlCol="0" anchor="t">
            <a:normAutofit/>
          </a:bodyPr>
          <a:lstStyle/>
          <a:p>
            <a:r>
              <a:rPr lang="en-US" sz="4000" kern="1200" cap="all" spc="30" baseline="0" dirty="0">
                <a:solidFill>
                  <a:schemeClr val="bg1"/>
                </a:solidFill>
                <a:latin typeface="+mj-lt"/>
                <a:ea typeface="+mj-ea"/>
                <a:cs typeface="+mj-cs"/>
              </a:rPr>
              <a:t>Medication-Standard Orders</a:t>
            </a:r>
            <a:br>
              <a:rPr lang="en-US" sz="4000" kern="1200" cap="all" spc="30" baseline="0" dirty="0">
                <a:solidFill>
                  <a:schemeClr val="bg1"/>
                </a:solidFill>
                <a:latin typeface="+mj-lt"/>
                <a:ea typeface="+mj-ea"/>
                <a:cs typeface="+mj-cs"/>
              </a:rPr>
            </a:br>
            <a:r>
              <a:rPr lang="en-US" sz="4000" kern="1200" cap="all" spc="30" baseline="0" dirty="0">
                <a:solidFill>
                  <a:schemeClr val="bg1"/>
                </a:solidFill>
                <a:latin typeface="+mj-lt"/>
                <a:ea typeface="+mj-ea"/>
                <a:cs typeface="+mj-cs"/>
              </a:rPr>
              <a:t>Protocol #11010 </a:t>
            </a:r>
          </a:p>
        </p:txBody>
      </p:sp>
      <p:cxnSp>
        <p:nvCxnSpPr>
          <p:cNvPr id="44" name="Straight Connector 43">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1" name="TextBox 1">
            <a:extLst>
              <a:ext uri="{FF2B5EF4-FFF2-40B4-BE49-F238E27FC236}">
                <a16:creationId xmlns:a16="http://schemas.microsoft.com/office/drawing/2014/main" id="{CBF14B5B-8F4A-4ABE-D1F6-477867CE356B}"/>
              </a:ext>
            </a:extLst>
          </p:cNvPr>
          <p:cNvGraphicFramePr/>
          <p:nvPr>
            <p:extLst>
              <p:ext uri="{D42A27DB-BD31-4B8C-83A1-F6EECF244321}">
                <p14:modId xmlns:p14="http://schemas.microsoft.com/office/powerpoint/2010/main" val="2705979791"/>
              </p:ext>
            </p:extLst>
          </p:nvPr>
        </p:nvGraphicFramePr>
        <p:xfrm>
          <a:off x="5715000" y="723901"/>
          <a:ext cx="56769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6984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a:extLst>
              <a:ext uri="{FF2B5EF4-FFF2-40B4-BE49-F238E27FC236}">
                <a16:creationId xmlns:a16="http://schemas.microsoft.com/office/drawing/2014/main" id="{2BF5439E-A994-3EE5-80B8-64D8C5A922E8}"/>
              </a:ext>
            </a:extLst>
          </p:cNvPr>
          <p:cNvSpPr>
            <a:spLocks noGrp="1"/>
          </p:cNvSpPr>
          <p:nvPr>
            <p:ph type="ctrTitle"/>
          </p:nvPr>
        </p:nvSpPr>
        <p:spPr>
          <a:xfrm>
            <a:off x="4866968" y="914400"/>
            <a:ext cx="6627924" cy="1307592"/>
          </a:xfrm>
        </p:spPr>
        <p:txBody>
          <a:bodyPr vert="horz" lIns="91440" tIns="45720" rIns="91440" bIns="45720" rtlCol="0" anchor="t">
            <a:normAutofit/>
          </a:bodyPr>
          <a:lstStyle/>
          <a:p>
            <a:pPr>
              <a:lnSpc>
                <a:spcPct val="90000"/>
              </a:lnSpc>
            </a:pPr>
            <a:r>
              <a:rPr lang="en-US" sz="4000" kern="1200" cap="all" spc="30" baseline="0" dirty="0">
                <a:solidFill>
                  <a:schemeClr val="tx1"/>
                </a:solidFill>
                <a:latin typeface="+mj-lt"/>
                <a:ea typeface="+mj-ea"/>
                <a:cs typeface="+mj-cs"/>
              </a:rPr>
              <a:t>Indications – Post partum Hemorrhage  </a:t>
            </a:r>
          </a:p>
        </p:txBody>
      </p:sp>
      <p:pic>
        <p:nvPicPr>
          <p:cNvPr id="8" name="Picture Placeholder 12">
            <a:extLst>
              <a:ext uri="{FF2B5EF4-FFF2-40B4-BE49-F238E27FC236}">
                <a16:creationId xmlns:a16="http://schemas.microsoft.com/office/drawing/2014/main" id="{D97472DC-8A80-1368-489B-875AC64FA5D8}"/>
              </a:ext>
            </a:extLst>
          </p:cNvPr>
          <p:cNvPicPr>
            <a:picLocks noGrp="1" noChangeAspect="1"/>
          </p:cNvPicPr>
          <p:nvPr>
            <p:ph type="pic" sz="quarter" idx="13"/>
          </p:nvPr>
        </p:nvPicPr>
        <p:blipFill rotWithShape="1">
          <a:blip r:embed="rId3">
            <a:extLst>
              <a:ext uri="{837473B0-CC2E-450A-ABE3-18F120FF3D39}">
                <a1611:picAttrSrcUrl xmlns:a1611="http://schemas.microsoft.com/office/drawing/2016/11/main" r:id="rId4"/>
              </a:ext>
            </a:extLst>
          </a:blip>
          <a:srcRect l="21721" r="37599" b="-1"/>
          <a:stretch/>
        </p:blipFill>
        <p:spPr>
          <a:xfrm>
            <a:off x="20" y="-17929"/>
            <a:ext cx="4206220" cy="6875929"/>
          </a:xfrm>
          <a:prstGeom prst="rect">
            <a:avLst/>
          </a:prstGeom>
        </p:spPr>
      </p:pic>
      <p:cxnSp>
        <p:nvCxnSpPr>
          <p:cNvPr id="34" name="Straight Connector 33">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Subtitle 22">
            <a:extLst>
              <a:ext uri="{FF2B5EF4-FFF2-40B4-BE49-F238E27FC236}">
                <a16:creationId xmlns:a16="http://schemas.microsoft.com/office/drawing/2014/main" id="{D5FF0C52-0A5C-D2E2-6605-0DCC0E0DCE6C}"/>
              </a:ext>
            </a:extLst>
          </p:cNvPr>
          <p:cNvSpPr>
            <a:spLocks noGrp="1"/>
          </p:cNvSpPr>
          <p:nvPr>
            <p:ph type="subTitle" idx="1"/>
          </p:nvPr>
        </p:nvSpPr>
        <p:spPr>
          <a:xfrm>
            <a:off x="4572000" y="1941343"/>
            <a:ext cx="6922892" cy="4020545"/>
          </a:xfrm>
        </p:spPr>
        <p:txBody>
          <a:bodyPr vert="horz" lIns="91440" tIns="45720" rIns="91440" bIns="45720" rtlCol="0">
            <a:normAutofit/>
          </a:bodyPr>
          <a:lstStyle/>
          <a:p>
            <a:pPr indent="-228600">
              <a:buFont typeface="Arial" panose="020B0604020202020204" pitchFamily="34" charset="0"/>
              <a:buChar char="•"/>
            </a:pPr>
            <a:endParaRPr lang="en-US" b="0" i="0" u="none" strike="noStrike" baseline="0" dirty="0"/>
          </a:p>
          <a:p>
            <a:pPr indent="-228600">
              <a:buFont typeface="Arial" panose="020B0604020202020204" pitchFamily="34" charset="0"/>
              <a:buChar char="•"/>
            </a:pPr>
            <a:r>
              <a:rPr lang="en-US" sz="2400" b="0" i="0" u="none" strike="noStrike" baseline="0" dirty="0"/>
              <a:t>For postpartum hemorrhage with continued signs of inadequate tissue perfusion, not responsive to fluid challenge </a:t>
            </a:r>
            <a:r>
              <a:rPr lang="en-US" sz="2400" dirty="0"/>
              <a:t>within three (3) hours of onset must have either:  </a:t>
            </a:r>
          </a:p>
          <a:p>
            <a:pPr marL="285750" indent="-228600">
              <a:buFont typeface="Arial" panose="020B0604020202020204" pitchFamily="34" charset="0"/>
              <a:buChar char="•"/>
            </a:pPr>
            <a:r>
              <a:rPr lang="en-US" sz="2400" dirty="0"/>
              <a:t>Signs and symptoms of hemorrhagic shock with SBP less than 90 mm Hg. </a:t>
            </a:r>
          </a:p>
          <a:p>
            <a:pPr marL="285750" indent="-228600">
              <a:buFont typeface="Arial" panose="020B0604020202020204" pitchFamily="34" charset="0"/>
              <a:buChar char="•"/>
            </a:pPr>
            <a:r>
              <a:rPr lang="en-US" sz="2400" dirty="0"/>
              <a:t>Significant hemorrhage with heart rate greater than or equal to 120. </a:t>
            </a:r>
          </a:p>
        </p:txBody>
      </p:sp>
      <p:cxnSp>
        <p:nvCxnSpPr>
          <p:cNvPr id="42" name="Straight Connector 41">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9027CDE-D61A-18B8-AC5A-AAD4132C81B4}"/>
              </a:ext>
            </a:extLst>
          </p:cNvPr>
          <p:cNvSpPr txBox="1"/>
          <p:nvPr/>
        </p:nvSpPr>
        <p:spPr>
          <a:xfrm>
            <a:off x="1827064" y="6657945"/>
            <a:ext cx="2379176"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s://www.howmuchisit.org/how-much-do-prenatal-vitamins-cost/">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dirty="0">
              <a:solidFill>
                <a:srgbClr val="FFFFFF"/>
              </a:solidFill>
            </a:endParaRPr>
          </a:p>
        </p:txBody>
      </p:sp>
    </p:spTree>
    <p:extLst>
      <p:ext uri="{BB962C8B-B14F-4D97-AF65-F5344CB8AC3E}">
        <p14:creationId xmlns:p14="http://schemas.microsoft.com/office/powerpoint/2010/main" val="1761412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0417AF4-08C0-FC51-8823-C041945D63A4}"/>
              </a:ext>
            </a:extLst>
          </p:cNvPr>
          <p:cNvSpPr>
            <a:spLocks noGrp="1"/>
          </p:cNvSpPr>
          <p:nvPr>
            <p:ph type="title"/>
          </p:nvPr>
        </p:nvSpPr>
        <p:spPr>
          <a:xfrm>
            <a:off x="700087" y="909638"/>
            <a:ext cx="10691813" cy="1155618"/>
          </a:xfrm>
        </p:spPr>
        <p:txBody>
          <a:bodyPr vert="horz" lIns="91440" tIns="45720" rIns="91440" bIns="45720" rtlCol="0" anchor="t">
            <a:normAutofit/>
          </a:bodyPr>
          <a:lstStyle/>
          <a:p>
            <a:pPr>
              <a:lnSpc>
                <a:spcPct val="90000"/>
              </a:lnSpc>
            </a:pPr>
            <a:r>
              <a:rPr lang="en-US" sz="3700" kern="1200" cap="all" spc="30" baseline="0">
                <a:solidFill>
                  <a:schemeClr val="tx1"/>
                </a:solidFill>
                <a:latin typeface="+mj-lt"/>
                <a:ea typeface="+mj-ea"/>
                <a:cs typeface="+mj-cs"/>
              </a:rPr>
              <a:t>Medications Standard-orders </a:t>
            </a:r>
            <a:br>
              <a:rPr lang="en-US" sz="3700" kern="1200" cap="all" spc="30" baseline="0">
                <a:solidFill>
                  <a:schemeClr val="tx1"/>
                </a:solidFill>
                <a:latin typeface="+mj-lt"/>
                <a:ea typeface="+mj-ea"/>
                <a:cs typeface="+mj-cs"/>
              </a:rPr>
            </a:br>
            <a:r>
              <a:rPr lang="en-US" sz="3700" kern="1200" cap="all" spc="30" baseline="0">
                <a:solidFill>
                  <a:schemeClr val="tx1"/>
                </a:solidFill>
                <a:latin typeface="+mj-lt"/>
                <a:ea typeface="+mj-ea"/>
                <a:cs typeface="+mj-cs"/>
              </a:rPr>
              <a:t>Protocol #11010 </a:t>
            </a:r>
          </a:p>
        </p:txBody>
      </p:sp>
      <p:cxnSp>
        <p:nvCxnSpPr>
          <p:cNvPr id="31" name="Straight Connector 3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1" name="TextBox 1">
            <a:extLst>
              <a:ext uri="{FF2B5EF4-FFF2-40B4-BE49-F238E27FC236}">
                <a16:creationId xmlns:a16="http://schemas.microsoft.com/office/drawing/2014/main" id="{2E7F921B-AA04-8414-6C22-883B1412F5B7}"/>
              </a:ext>
            </a:extLst>
          </p:cNvPr>
          <p:cNvGraphicFramePr/>
          <p:nvPr>
            <p:extLst>
              <p:ext uri="{D42A27DB-BD31-4B8C-83A1-F6EECF244321}">
                <p14:modId xmlns:p14="http://schemas.microsoft.com/office/powerpoint/2010/main" val="105648235"/>
              </p:ext>
            </p:extLst>
          </p:nvPr>
        </p:nvGraphicFramePr>
        <p:xfrm>
          <a:off x="700088" y="2292350"/>
          <a:ext cx="10691812" cy="363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6654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6C19A-30E3-001C-1A19-8812A6F8D8EC}"/>
              </a:ext>
            </a:extLst>
          </p:cNvPr>
          <p:cNvSpPr>
            <a:spLocks noGrp="1"/>
          </p:cNvSpPr>
          <p:nvPr>
            <p:ph type="title"/>
          </p:nvPr>
        </p:nvSpPr>
        <p:spPr/>
        <p:txBody>
          <a:bodyPr>
            <a:normAutofit/>
          </a:bodyPr>
          <a:lstStyle/>
          <a:p>
            <a:r>
              <a:rPr lang="en-US" sz="4000" dirty="0">
                <a:highlight>
                  <a:srgbClr val="FFFF00"/>
                </a:highlight>
              </a:rPr>
              <a:t>Contraindications – Exclusion Criteria  </a:t>
            </a:r>
          </a:p>
        </p:txBody>
      </p:sp>
      <p:sp>
        <p:nvSpPr>
          <p:cNvPr id="6" name="Content Placeholder 5">
            <a:extLst>
              <a:ext uri="{FF2B5EF4-FFF2-40B4-BE49-F238E27FC236}">
                <a16:creationId xmlns:a16="http://schemas.microsoft.com/office/drawing/2014/main" id="{5632A4BB-EBAC-A965-82D8-1198A802BA6C}"/>
              </a:ext>
            </a:extLst>
          </p:cNvPr>
          <p:cNvSpPr>
            <a:spLocks noGrp="1"/>
          </p:cNvSpPr>
          <p:nvPr>
            <p:ph sz="quarter" idx="10"/>
          </p:nvPr>
        </p:nvSpPr>
        <p:spPr>
          <a:xfrm>
            <a:off x="734592" y="2244725"/>
            <a:ext cx="10564779" cy="3636277"/>
          </a:xfrm>
        </p:spPr>
        <p:txBody>
          <a:bodyPr>
            <a:normAutofit/>
          </a:bodyPr>
          <a:lstStyle/>
          <a:p>
            <a:r>
              <a:rPr lang="en-US" sz="3200" b="1" dirty="0"/>
              <a:t>Any patient less that 15 years old  </a:t>
            </a:r>
            <a:endParaRPr lang="en-US" sz="3200" dirty="0"/>
          </a:p>
          <a:p>
            <a:r>
              <a:rPr lang="en-US" sz="3200" b="1" dirty="0"/>
              <a:t>Any patient more than 3 hours post-injury or onset</a:t>
            </a:r>
            <a:endParaRPr lang="en-US" sz="3200" dirty="0"/>
          </a:p>
          <a:p>
            <a:r>
              <a:rPr lang="en-US" sz="3200" b="1" dirty="0"/>
              <a:t>Penetrating Cranial injury </a:t>
            </a:r>
            <a:endParaRPr lang="en-US" sz="3200" dirty="0"/>
          </a:p>
          <a:p>
            <a:r>
              <a:rPr lang="en-US" sz="3200" b="1" dirty="0"/>
              <a:t>Traumatic brain injury with brain matter exposed </a:t>
            </a:r>
            <a:endParaRPr lang="en-US" sz="3200" dirty="0"/>
          </a:p>
          <a:p>
            <a:r>
              <a:rPr lang="en-US" sz="3200" b="1" dirty="0"/>
              <a:t>Documented cervical spine injury with motor deficits </a:t>
            </a:r>
            <a:endParaRPr lang="en-US" sz="3200" dirty="0"/>
          </a:p>
        </p:txBody>
      </p:sp>
      <p:sp>
        <p:nvSpPr>
          <p:cNvPr id="3" name="Slide Number Placeholder 2">
            <a:extLst>
              <a:ext uri="{FF2B5EF4-FFF2-40B4-BE49-F238E27FC236}">
                <a16:creationId xmlns:a16="http://schemas.microsoft.com/office/drawing/2014/main" id="{CE941DE2-1E04-BCDD-5770-8991998B6B7B}"/>
              </a:ext>
            </a:extLst>
          </p:cNvPr>
          <p:cNvSpPr>
            <a:spLocks noGrp="1"/>
          </p:cNvSpPr>
          <p:nvPr>
            <p:ph type="sldNum" sz="quarter" idx="4"/>
          </p:nvPr>
        </p:nvSpPr>
        <p:spPr/>
        <p:txBody>
          <a:bodyPr/>
          <a:lstStyle/>
          <a:p>
            <a:fld id="{C3DB2ADC-AF19-4574-8C10-79B5B04FCA27}" type="slidenum">
              <a:rPr lang="en-US" smtClean="0"/>
              <a:pPr/>
              <a:t>11</a:t>
            </a:fld>
            <a:endParaRPr lang="en-US" dirty="0"/>
          </a:p>
        </p:txBody>
      </p:sp>
    </p:spTree>
    <p:extLst>
      <p:ext uri="{BB962C8B-B14F-4D97-AF65-F5344CB8AC3E}">
        <p14:creationId xmlns:p14="http://schemas.microsoft.com/office/powerpoint/2010/main" val="1553300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4175-7975-D90B-BAA3-87CABC9206F0}"/>
              </a:ext>
            </a:extLst>
          </p:cNvPr>
          <p:cNvSpPr>
            <a:spLocks noGrp="1"/>
          </p:cNvSpPr>
          <p:nvPr>
            <p:ph type="title"/>
          </p:nvPr>
        </p:nvSpPr>
        <p:spPr/>
        <p:txBody>
          <a:bodyPr/>
          <a:lstStyle/>
          <a:p>
            <a:r>
              <a:rPr lang="en-US" dirty="0"/>
              <a:t>CASE #1</a:t>
            </a:r>
            <a:br>
              <a:rPr lang="en-US" dirty="0"/>
            </a:br>
            <a:r>
              <a:rPr lang="en-US" dirty="0"/>
              <a:t>Penetrating Trauma:</a:t>
            </a:r>
          </a:p>
        </p:txBody>
      </p:sp>
      <p:sp>
        <p:nvSpPr>
          <p:cNvPr id="3" name="Slide Number Placeholder 2">
            <a:extLst>
              <a:ext uri="{FF2B5EF4-FFF2-40B4-BE49-F238E27FC236}">
                <a16:creationId xmlns:a16="http://schemas.microsoft.com/office/drawing/2014/main" id="{056A73FB-3CE9-4D96-D03C-59BBB0ABBDBF}"/>
              </a:ext>
            </a:extLst>
          </p:cNvPr>
          <p:cNvSpPr>
            <a:spLocks noGrp="1"/>
          </p:cNvSpPr>
          <p:nvPr>
            <p:ph type="sldNum" sz="quarter" idx="12"/>
          </p:nvPr>
        </p:nvSpPr>
        <p:spPr/>
        <p:txBody>
          <a:bodyPr/>
          <a:lstStyle/>
          <a:p>
            <a:fld id="{C3DB2ADC-AF19-4574-8C10-79B5B04FCA27}" type="slidenum">
              <a:rPr lang="en-US" smtClean="0"/>
              <a:pPr/>
              <a:t>12</a:t>
            </a:fld>
            <a:endParaRPr lang="en-US" dirty="0"/>
          </a:p>
        </p:txBody>
      </p:sp>
      <p:sp>
        <p:nvSpPr>
          <p:cNvPr id="4" name="TextBox 3">
            <a:extLst>
              <a:ext uri="{FF2B5EF4-FFF2-40B4-BE49-F238E27FC236}">
                <a16:creationId xmlns:a16="http://schemas.microsoft.com/office/drawing/2014/main" id="{53EC6601-E86D-B966-56A2-BA6D69F59EC6}"/>
              </a:ext>
            </a:extLst>
          </p:cNvPr>
          <p:cNvSpPr txBox="1"/>
          <p:nvPr/>
        </p:nvSpPr>
        <p:spPr>
          <a:xfrm>
            <a:off x="1332854" y="2743200"/>
            <a:ext cx="8958021" cy="2677656"/>
          </a:xfrm>
          <a:prstGeom prst="rect">
            <a:avLst/>
          </a:prstGeom>
          <a:noFill/>
        </p:spPr>
        <p:txBody>
          <a:bodyPr wrap="square" rtlCol="0">
            <a:spAutoFit/>
          </a:bodyPr>
          <a:lstStyle/>
          <a:p>
            <a:r>
              <a:rPr lang="en-US" sz="2800" dirty="0"/>
              <a:t>First responders arrive to find a 35-year-old female laying on the floor. Assessment revealed multiple stab wounds to bilateral upper extremities and torso. A large pool of blood  (400-500mL) was present, but the patient is not actively bleeding. Skins sign were pale/cool/moist with a pulse of 127; responders were not able to obtain a BP </a:t>
            </a:r>
          </a:p>
        </p:txBody>
      </p:sp>
      <p:pic>
        <p:nvPicPr>
          <p:cNvPr id="6" name="Graphic 5" descr="Checkmark with solid fill">
            <a:extLst>
              <a:ext uri="{FF2B5EF4-FFF2-40B4-BE49-F238E27FC236}">
                <a16:creationId xmlns:a16="http://schemas.microsoft.com/office/drawing/2014/main" id="{C52D620D-935E-733C-C8B8-DC886AA1DF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79174" y="478507"/>
            <a:ext cx="6419249" cy="6419249"/>
          </a:xfrm>
          <a:prstGeom prst="rect">
            <a:avLst/>
          </a:prstGeom>
        </p:spPr>
      </p:pic>
    </p:spTree>
    <p:extLst>
      <p:ext uri="{BB962C8B-B14F-4D97-AF65-F5344CB8AC3E}">
        <p14:creationId xmlns:p14="http://schemas.microsoft.com/office/powerpoint/2010/main" val="396998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4175-7975-D90B-BAA3-87CABC9206F0}"/>
              </a:ext>
            </a:extLst>
          </p:cNvPr>
          <p:cNvSpPr>
            <a:spLocks noGrp="1"/>
          </p:cNvSpPr>
          <p:nvPr>
            <p:ph type="title"/>
          </p:nvPr>
        </p:nvSpPr>
        <p:spPr/>
        <p:txBody>
          <a:bodyPr/>
          <a:lstStyle/>
          <a:p>
            <a:r>
              <a:rPr lang="en-US" dirty="0"/>
              <a:t>CASE #2</a:t>
            </a:r>
            <a:br>
              <a:rPr lang="en-US" dirty="0"/>
            </a:br>
            <a:r>
              <a:rPr lang="en-US" dirty="0"/>
              <a:t>Uncontrolled Hemorrhage:</a:t>
            </a:r>
          </a:p>
        </p:txBody>
      </p:sp>
      <p:sp>
        <p:nvSpPr>
          <p:cNvPr id="3" name="Slide Number Placeholder 2">
            <a:extLst>
              <a:ext uri="{FF2B5EF4-FFF2-40B4-BE49-F238E27FC236}">
                <a16:creationId xmlns:a16="http://schemas.microsoft.com/office/drawing/2014/main" id="{056A73FB-3CE9-4D96-D03C-59BBB0ABBDBF}"/>
              </a:ext>
            </a:extLst>
          </p:cNvPr>
          <p:cNvSpPr>
            <a:spLocks noGrp="1"/>
          </p:cNvSpPr>
          <p:nvPr>
            <p:ph type="sldNum" sz="quarter" idx="12"/>
          </p:nvPr>
        </p:nvSpPr>
        <p:spPr/>
        <p:txBody>
          <a:bodyPr/>
          <a:lstStyle/>
          <a:p>
            <a:fld id="{C3DB2ADC-AF19-4574-8C10-79B5B04FCA27}" type="slidenum">
              <a:rPr lang="en-US" smtClean="0"/>
              <a:pPr/>
              <a:t>13</a:t>
            </a:fld>
            <a:endParaRPr lang="en-US" dirty="0"/>
          </a:p>
        </p:txBody>
      </p:sp>
      <p:sp>
        <p:nvSpPr>
          <p:cNvPr id="4" name="TextBox 3">
            <a:extLst>
              <a:ext uri="{FF2B5EF4-FFF2-40B4-BE49-F238E27FC236}">
                <a16:creationId xmlns:a16="http://schemas.microsoft.com/office/drawing/2014/main" id="{53EC6601-E86D-B966-56A2-BA6D69F59EC6}"/>
              </a:ext>
            </a:extLst>
          </p:cNvPr>
          <p:cNvSpPr txBox="1"/>
          <p:nvPr/>
        </p:nvSpPr>
        <p:spPr>
          <a:xfrm>
            <a:off x="1332854" y="2743200"/>
            <a:ext cx="8958021" cy="2677656"/>
          </a:xfrm>
          <a:prstGeom prst="rect">
            <a:avLst/>
          </a:prstGeom>
          <a:noFill/>
        </p:spPr>
        <p:txBody>
          <a:bodyPr wrap="square" rtlCol="0">
            <a:spAutoFit/>
          </a:bodyPr>
          <a:lstStyle/>
          <a:p>
            <a:r>
              <a:rPr lang="en-US" sz="2800" dirty="0"/>
              <a:t>Dialysis staff calls 911 for an elderly male, post dialysis treatment. Responders arrive to find active bleeding from a fistula; despite staff attempts to control it. Skin signs were normal with and estimated blood loss of 750mLs. Blood pressure obtained was 136/78 with a heart rate of 88. </a:t>
            </a:r>
          </a:p>
        </p:txBody>
      </p:sp>
      <p:pic>
        <p:nvPicPr>
          <p:cNvPr id="7" name="Graphic 6" descr="No sign with solid fill">
            <a:extLst>
              <a:ext uri="{FF2B5EF4-FFF2-40B4-BE49-F238E27FC236}">
                <a16:creationId xmlns:a16="http://schemas.microsoft.com/office/drawing/2014/main" id="{B30DF816-C821-EE80-08C6-2E5E7D8698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02238" y="1015762"/>
            <a:ext cx="6132531" cy="6132531"/>
          </a:xfrm>
          <a:prstGeom prst="rect">
            <a:avLst/>
          </a:prstGeom>
        </p:spPr>
      </p:pic>
    </p:spTree>
    <p:extLst>
      <p:ext uri="{BB962C8B-B14F-4D97-AF65-F5344CB8AC3E}">
        <p14:creationId xmlns:p14="http://schemas.microsoft.com/office/powerpoint/2010/main" val="120255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4175-7975-D90B-BAA3-87CABC9206F0}"/>
              </a:ext>
            </a:extLst>
          </p:cNvPr>
          <p:cNvSpPr>
            <a:spLocks noGrp="1"/>
          </p:cNvSpPr>
          <p:nvPr>
            <p:ph type="title"/>
          </p:nvPr>
        </p:nvSpPr>
        <p:spPr/>
        <p:txBody>
          <a:bodyPr/>
          <a:lstStyle/>
          <a:p>
            <a:r>
              <a:rPr lang="en-US" dirty="0"/>
              <a:t>CASE #3</a:t>
            </a:r>
            <a:br>
              <a:rPr lang="en-US" dirty="0"/>
            </a:br>
            <a:r>
              <a:rPr lang="en-US" dirty="0"/>
              <a:t>Blunt Force Trauma:</a:t>
            </a:r>
          </a:p>
        </p:txBody>
      </p:sp>
      <p:sp>
        <p:nvSpPr>
          <p:cNvPr id="3" name="Slide Number Placeholder 2">
            <a:extLst>
              <a:ext uri="{FF2B5EF4-FFF2-40B4-BE49-F238E27FC236}">
                <a16:creationId xmlns:a16="http://schemas.microsoft.com/office/drawing/2014/main" id="{056A73FB-3CE9-4D96-D03C-59BBB0ABBDBF}"/>
              </a:ext>
            </a:extLst>
          </p:cNvPr>
          <p:cNvSpPr>
            <a:spLocks noGrp="1"/>
          </p:cNvSpPr>
          <p:nvPr>
            <p:ph type="sldNum" sz="quarter" idx="12"/>
          </p:nvPr>
        </p:nvSpPr>
        <p:spPr/>
        <p:txBody>
          <a:bodyPr/>
          <a:lstStyle/>
          <a:p>
            <a:fld id="{C3DB2ADC-AF19-4574-8C10-79B5B04FCA27}" type="slidenum">
              <a:rPr lang="en-US" smtClean="0"/>
              <a:pPr/>
              <a:t>14</a:t>
            </a:fld>
            <a:endParaRPr lang="en-US" dirty="0"/>
          </a:p>
        </p:txBody>
      </p:sp>
      <p:sp>
        <p:nvSpPr>
          <p:cNvPr id="4" name="TextBox 3">
            <a:extLst>
              <a:ext uri="{FF2B5EF4-FFF2-40B4-BE49-F238E27FC236}">
                <a16:creationId xmlns:a16="http://schemas.microsoft.com/office/drawing/2014/main" id="{53EC6601-E86D-B966-56A2-BA6D69F59EC6}"/>
              </a:ext>
            </a:extLst>
          </p:cNvPr>
          <p:cNvSpPr txBox="1"/>
          <p:nvPr/>
        </p:nvSpPr>
        <p:spPr>
          <a:xfrm>
            <a:off x="1348352" y="2555023"/>
            <a:ext cx="8958021" cy="3539430"/>
          </a:xfrm>
          <a:prstGeom prst="rect">
            <a:avLst/>
          </a:prstGeom>
          <a:noFill/>
        </p:spPr>
        <p:txBody>
          <a:bodyPr wrap="square" rtlCol="0">
            <a:spAutoFit/>
          </a:bodyPr>
          <a:lstStyle/>
          <a:p>
            <a:r>
              <a:rPr lang="en-US" sz="2800" dirty="0"/>
              <a:t>First responders arrive at a 2-vehicle TC with major damage. The restrained driver was found unresponsive (GCS 3). Agonal respirations are assisted with manual ventilation, and blood from mouth/nose required suctioning. Assessment revealed abdominal distension and abrasions from the seat belt. Blood pressure obtained was 88/54; heart rate of 132. Skins signs are pale/cool/moist. </a:t>
            </a:r>
          </a:p>
        </p:txBody>
      </p:sp>
      <p:pic>
        <p:nvPicPr>
          <p:cNvPr id="6" name="Graphic 5" descr="Checkmark with solid fill">
            <a:extLst>
              <a:ext uri="{FF2B5EF4-FFF2-40B4-BE49-F238E27FC236}">
                <a16:creationId xmlns:a16="http://schemas.microsoft.com/office/drawing/2014/main" id="{C52D620D-935E-733C-C8B8-DC886AA1DF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47615" y="948600"/>
            <a:ext cx="6419249" cy="6419249"/>
          </a:xfrm>
          <a:prstGeom prst="rect">
            <a:avLst/>
          </a:prstGeom>
        </p:spPr>
      </p:pic>
    </p:spTree>
    <p:extLst>
      <p:ext uri="{BB962C8B-B14F-4D97-AF65-F5344CB8AC3E}">
        <p14:creationId xmlns:p14="http://schemas.microsoft.com/office/powerpoint/2010/main" val="415407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4175-7975-D90B-BAA3-87CABC9206F0}"/>
              </a:ext>
            </a:extLst>
          </p:cNvPr>
          <p:cNvSpPr>
            <a:spLocks noGrp="1"/>
          </p:cNvSpPr>
          <p:nvPr>
            <p:ph type="title"/>
          </p:nvPr>
        </p:nvSpPr>
        <p:spPr/>
        <p:txBody>
          <a:bodyPr/>
          <a:lstStyle/>
          <a:p>
            <a:r>
              <a:rPr lang="en-US" dirty="0"/>
              <a:t>CASE #4</a:t>
            </a:r>
            <a:br>
              <a:rPr lang="en-US" dirty="0"/>
            </a:br>
            <a:r>
              <a:rPr lang="en-US" dirty="0"/>
              <a:t>Uncontrolled Hemorrhage:</a:t>
            </a:r>
          </a:p>
        </p:txBody>
      </p:sp>
      <p:sp>
        <p:nvSpPr>
          <p:cNvPr id="3" name="Slide Number Placeholder 2">
            <a:extLst>
              <a:ext uri="{FF2B5EF4-FFF2-40B4-BE49-F238E27FC236}">
                <a16:creationId xmlns:a16="http://schemas.microsoft.com/office/drawing/2014/main" id="{056A73FB-3CE9-4D96-D03C-59BBB0ABBDBF}"/>
              </a:ext>
            </a:extLst>
          </p:cNvPr>
          <p:cNvSpPr>
            <a:spLocks noGrp="1"/>
          </p:cNvSpPr>
          <p:nvPr>
            <p:ph type="sldNum" sz="quarter" idx="12"/>
          </p:nvPr>
        </p:nvSpPr>
        <p:spPr/>
        <p:txBody>
          <a:bodyPr/>
          <a:lstStyle/>
          <a:p>
            <a:fld id="{C3DB2ADC-AF19-4574-8C10-79B5B04FCA27}" type="slidenum">
              <a:rPr lang="en-US" smtClean="0"/>
              <a:pPr/>
              <a:t>15</a:t>
            </a:fld>
            <a:endParaRPr lang="en-US" dirty="0"/>
          </a:p>
        </p:txBody>
      </p:sp>
      <p:sp>
        <p:nvSpPr>
          <p:cNvPr id="4" name="TextBox 3">
            <a:extLst>
              <a:ext uri="{FF2B5EF4-FFF2-40B4-BE49-F238E27FC236}">
                <a16:creationId xmlns:a16="http://schemas.microsoft.com/office/drawing/2014/main" id="{53EC6601-E86D-B966-56A2-BA6D69F59EC6}"/>
              </a:ext>
            </a:extLst>
          </p:cNvPr>
          <p:cNvSpPr txBox="1"/>
          <p:nvPr/>
        </p:nvSpPr>
        <p:spPr>
          <a:xfrm>
            <a:off x="1332854" y="2743200"/>
            <a:ext cx="8958021" cy="1815882"/>
          </a:xfrm>
          <a:prstGeom prst="rect">
            <a:avLst/>
          </a:prstGeom>
          <a:noFill/>
        </p:spPr>
        <p:txBody>
          <a:bodyPr wrap="square" rtlCol="0">
            <a:spAutoFit/>
          </a:bodyPr>
          <a:lstStyle/>
          <a:p>
            <a:r>
              <a:rPr lang="en-US" sz="2800" dirty="0"/>
              <a:t>Responders arrive and find a 54 y/o male vomiting blood. 500mLs of bright red emesis is noted as patient is actively vomiting. A blood pressure of 88/76 is obtained with a pulse of 110; Skins signs are Pale/warm/dry. </a:t>
            </a:r>
          </a:p>
        </p:txBody>
      </p:sp>
      <p:pic>
        <p:nvPicPr>
          <p:cNvPr id="7" name="Graphic 6" descr="No sign with solid fill">
            <a:extLst>
              <a:ext uri="{FF2B5EF4-FFF2-40B4-BE49-F238E27FC236}">
                <a16:creationId xmlns:a16="http://schemas.microsoft.com/office/drawing/2014/main" id="{B30DF816-C821-EE80-08C6-2E5E7D8698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65659" y="1258473"/>
            <a:ext cx="6132531" cy="6132531"/>
          </a:xfrm>
          <a:prstGeom prst="rect">
            <a:avLst/>
          </a:prstGeom>
        </p:spPr>
      </p:pic>
    </p:spTree>
    <p:extLst>
      <p:ext uri="{BB962C8B-B14F-4D97-AF65-F5344CB8AC3E}">
        <p14:creationId xmlns:p14="http://schemas.microsoft.com/office/powerpoint/2010/main" val="380598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4175-7975-D90B-BAA3-87CABC9206F0}"/>
              </a:ext>
            </a:extLst>
          </p:cNvPr>
          <p:cNvSpPr>
            <a:spLocks noGrp="1"/>
          </p:cNvSpPr>
          <p:nvPr>
            <p:ph type="title"/>
          </p:nvPr>
        </p:nvSpPr>
        <p:spPr/>
        <p:txBody>
          <a:bodyPr/>
          <a:lstStyle/>
          <a:p>
            <a:r>
              <a:rPr lang="en-US" dirty="0"/>
              <a:t>CASE #5</a:t>
            </a:r>
            <a:br>
              <a:rPr lang="en-US" dirty="0"/>
            </a:br>
            <a:r>
              <a:rPr lang="en-US" dirty="0"/>
              <a:t>Postpartum Hemorrhage:</a:t>
            </a:r>
          </a:p>
        </p:txBody>
      </p:sp>
      <p:sp>
        <p:nvSpPr>
          <p:cNvPr id="3" name="Slide Number Placeholder 2">
            <a:extLst>
              <a:ext uri="{FF2B5EF4-FFF2-40B4-BE49-F238E27FC236}">
                <a16:creationId xmlns:a16="http://schemas.microsoft.com/office/drawing/2014/main" id="{056A73FB-3CE9-4D96-D03C-59BBB0ABBDBF}"/>
              </a:ext>
            </a:extLst>
          </p:cNvPr>
          <p:cNvSpPr>
            <a:spLocks noGrp="1"/>
          </p:cNvSpPr>
          <p:nvPr>
            <p:ph type="sldNum" sz="quarter" idx="12"/>
          </p:nvPr>
        </p:nvSpPr>
        <p:spPr/>
        <p:txBody>
          <a:bodyPr/>
          <a:lstStyle/>
          <a:p>
            <a:fld id="{C3DB2ADC-AF19-4574-8C10-79B5B04FCA27}" type="slidenum">
              <a:rPr lang="en-US" smtClean="0"/>
              <a:pPr/>
              <a:t>16</a:t>
            </a:fld>
            <a:endParaRPr lang="en-US" dirty="0"/>
          </a:p>
        </p:txBody>
      </p:sp>
      <p:sp>
        <p:nvSpPr>
          <p:cNvPr id="4" name="TextBox 3">
            <a:extLst>
              <a:ext uri="{FF2B5EF4-FFF2-40B4-BE49-F238E27FC236}">
                <a16:creationId xmlns:a16="http://schemas.microsoft.com/office/drawing/2014/main" id="{53EC6601-E86D-B966-56A2-BA6D69F59EC6}"/>
              </a:ext>
            </a:extLst>
          </p:cNvPr>
          <p:cNvSpPr txBox="1"/>
          <p:nvPr/>
        </p:nvSpPr>
        <p:spPr>
          <a:xfrm>
            <a:off x="1425844" y="2293126"/>
            <a:ext cx="8958021" cy="3539430"/>
          </a:xfrm>
          <a:prstGeom prst="rect">
            <a:avLst/>
          </a:prstGeom>
          <a:noFill/>
        </p:spPr>
        <p:txBody>
          <a:bodyPr wrap="square" rtlCol="0">
            <a:spAutoFit/>
          </a:bodyPr>
          <a:lstStyle/>
          <a:p>
            <a:r>
              <a:rPr lang="en-US" sz="2800" dirty="0"/>
              <a:t>First responders arrive to find a 28-year-old female laying in bed. Patient delivered a full-term infant with the help of a midwife 30 min ago despite fundal massage and breast feeding the infant  bleeding continued post delivery. A large pool of blood  (400-500mL) was present, and the patient is actively bleeding. Skins sign were pale/cool/moist with a pulse of 132 BP is 84/42. Base hospital contact is made and an order is given for TXA.  </a:t>
            </a:r>
          </a:p>
        </p:txBody>
      </p:sp>
      <p:pic>
        <p:nvPicPr>
          <p:cNvPr id="6" name="Graphic 5" descr="Checkmark with solid fill">
            <a:extLst>
              <a:ext uri="{FF2B5EF4-FFF2-40B4-BE49-F238E27FC236}">
                <a16:creationId xmlns:a16="http://schemas.microsoft.com/office/drawing/2014/main" id="{C52D620D-935E-733C-C8B8-DC886AA1DF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44359" y="616940"/>
            <a:ext cx="6419249" cy="6419249"/>
          </a:xfrm>
          <a:prstGeom prst="rect">
            <a:avLst/>
          </a:prstGeom>
        </p:spPr>
      </p:pic>
    </p:spTree>
    <p:extLst>
      <p:ext uri="{BB962C8B-B14F-4D97-AF65-F5344CB8AC3E}">
        <p14:creationId xmlns:p14="http://schemas.microsoft.com/office/powerpoint/2010/main" val="121799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6777958E-E73E-C5A9-C0E3-3DD9808453DB}"/>
              </a:ext>
            </a:extLst>
          </p:cNvPr>
          <p:cNvSpPr>
            <a:spLocks noGrp="1"/>
          </p:cNvSpPr>
          <p:nvPr>
            <p:ph sz="quarter" idx="11"/>
          </p:nvPr>
        </p:nvSpPr>
        <p:spPr>
          <a:xfrm>
            <a:off x="704088" y="1132116"/>
            <a:ext cx="5718483" cy="5022812"/>
          </a:xfrm>
        </p:spPr>
        <p:txBody>
          <a:bodyPr vert="horz" lIns="91440" tIns="45720" rIns="91440" bIns="45720" rtlCol="0">
            <a:normAutofit/>
          </a:bodyPr>
          <a:lstStyle/>
          <a:p>
            <a:pPr marL="342900" indent="-228600">
              <a:buFont typeface="Arial" panose="020B0604020202020204" pitchFamily="34" charset="0"/>
              <a:buChar char="•"/>
            </a:pPr>
            <a:r>
              <a:rPr lang="en-US" sz="2800" noProof="1"/>
              <a:t>Do not administer any medication you did not draw up.</a:t>
            </a:r>
          </a:p>
          <a:p>
            <a:pPr marL="342900" indent="-228600">
              <a:buFont typeface="Arial" panose="020B0604020202020204" pitchFamily="34" charset="0"/>
              <a:buChar char="•"/>
            </a:pPr>
            <a:r>
              <a:rPr lang="en-US" sz="2800" noProof="1"/>
              <a:t>The agency that administered TXA will document in the medication Tab. </a:t>
            </a:r>
          </a:p>
          <a:p>
            <a:pPr marL="342900" indent="-228600">
              <a:buFont typeface="Arial" panose="020B0604020202020204" pitchFamily="34" charset="0"/>
              <a:buChar char="•"/>
            </a:pPr>
            <a:r>
              <a:rPr lang="en-US" sz="2800" noProof="1"/>
              <a:t>Any additional agency that assisted in patient care should document the administration in the narrative.</a:t>
            </a:r>
          </a:p>
          <a:p>
            <a:pPr indent="-228600">
              <a:buFont typeface="Arial" panose="020B0604020202020204" pitchFamily="34" charset="0"/>
              <a:buChar char="•"/>
            </a:pPr>
            <a:endParaRPr lang="en-US" noProof="1"/>
          </a:p>
        </p:txBody>
      </p:sp>
      <p:pic>
        <p:nvPicPr>
          <p:cNvPr id="14" name="Picture Placeholder 33">
            <a:extLst>
              <a:ext uri="{FF2B5EF4-FFF2-40B4-BE49-F238E27FC236}">
                <a16:creationId xmlns:a16="http://schemas.microsoft.com/office/drawing/2014/main" id="{C87A0E87-E987-D779-B17A-3A89F2E6F373}"/>
              </a:ext>
            </a:extLst>
          </p:cNvPr>
          <p:cNvPicPr>
            <a:picLocks noGrp="1" noChangeAspect="1"/>
          </p:cNvPicPr>
          <p:nvPr>
            <p:ph type="pic" sz="quarter" idx="10"/>
          </p:nvPr>
        </p:nvPicPr>
        <p:blipFill rotWithShape="1">
          <a:blip r:embed="rId3">
            <a:extLst>
              <a:ext uri="{837473B0-CC2E-450A-ABE3-18F120FF3D39}">
                <a1611:picAttrSrcUrl xmlns:a1611="http://schemas.microsoft.com/office/drawing/2016/11/main" r:id="rId4"/>
              </a:ext>
            </a:extLst>
          </a:blip>
          <a:srcRect r="2" b="10519"/>
          <a:stretch/>
        </p:blipFill>
        <p:spPr>
          <a:xfrm>
            <a:off x="6701967" y="1079664"/>
            <a:ext cx="5210637" cy="4347899"/>
          </a:xfrm>
          <a:prstGeom prst="rect">
            <a:avLst/>
          </a:prstGeom>
        </p:spPr>
      </p:pic>
    </p:spTree>
    <p:extLst>
      <p:ext uri="{BB962C8B-B14F-4D97-AF65-F5344CB8AC3E}">
        <p14:creationId xmlns:p14="http://schemas.microsoft.com/office/powerpoint/2010/main" val="209861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E1341-7875-20E5-3A08-2D8BF3353DCB}"/>
              </a:ext>
            </a:extLst>
          </p:cNvPr>
          <p:cNvSpPr>
            <a:spLocks noGrp="1"/>
          </p:cNvSpPr>
          <p:nvPr>
            <p:ph type="title"/>
          </p:nvPr>
        </p:nvSpPr>
        <p:spPr>
          <a:xfrm>
            <a:off x="704087" y="609601"/>
            <a:ext cx="2521714" cy="4488878"/>
          </a:xfrm>
        </p:spPr>
        <p:txBody>
          <a:bodyPr vert="horz" lIns="91440" tIns="45720" rIns="91440" bIns="45720" rtlCol="0" anchor="t">
            <a:normAutofit/>
          </a:bodyPr>
          <a:lstStyle/>
          <a:p>
            <a:r>
              <a:rPr lang="en-US" kern="1200" cap="all" spc="30" baseline="0">
                <a:solidFill>
                  <a:schemeClr val="tx1"/>
                </a:solidFill>
                <a:latin typeface="+mj-lt"/>
                <a:ea typeface="+mj-ea"/>
                <a:cs typeface="+mj-cs"/>
              </a:rPr>
              <a:t>References</a:t>
            </a:r>
            <a:br>
              <a:rPr lang="en-US" kern="1200" cap="all" spc="30" baseline="0">
                <a:solidFill>
                  <a:schemeClr val="tx1"/>
                </a:solidFill>
                <a:latin typeface="+mj-lt"/>
                <a:ea typeface="+mj-ea"/>
                <a:cs typeface="+mj-cs"/>
              </a:rPr>
            </a:br>
            <a:br>
              <a:rPr lang="en-US" kern="1200" cap="all" spc="30" baseline="0">
                <a:solidFill>
                  <a:schemeClr val="tx1"/>
                </a:solidFill>
                <a:latin typeface="+mj-lt"/>
                <a:ea typeface="+mj-ea"/>
                <a:cs typeface="+mj-cs"/>
              </a:rPr>
            </a:br>
            <a:endParaRPr lang="en-US" kern="1200" cap="all" spc="30" baseline="0">
              <a:solidFill>
                <a:schemeClr val="tx1"/>
              </a:solidFill>
              <a:latin typeface="+mj-lt"/>
              <a:ea typeface="+mj-ea"/>
              <a:cs typeface="+mj-cs"/>
            </a:endParaRPr>
          </a:p>
        </p:txBody>
      </p:sp>
      <p:cxnSp>
        <p:nvCxnSpPr>
          <p:cNvPr id="31" name="Straight Connector 30">
            <a:extLst>
              <a:ext uri="{FF2B5EF4-FFF2-40B4-BE49-F238E27FC236}">
                <a16:creationId xmlns:a16="http://schemas.microsoft.com/office/drawing/2014/main" id="{0ADD27CF-4CE1-2871-1ABA-40FCA4D032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538488"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8C93F6B-6201-00A0-5ADD-407FF2CBC302}"/>
              </a:ext>
            </a:extLst>
          </p:cNvPr>
          <p:cNvSpPr>
            <a:spLocks noGrp="1"/>
          </p:cNvSpPr>
          <p:nvPr>
            <p:ph type="sldNum" sz="quarter" idx="4"/>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C3DB2ADC-AF19-4574-8C10-79B5B04FCA27}" type="slidenum">
              <a:rPr lang="en-US" sz="1800" smtClean="0"/>
              <a:pPr>
                <a:lnSpc>
                  <a:spcPct val="90000"/>
                </a:lnSpc>
                <a:spcAft>
                  <a:spcPts val="600"/>
                </a:spcAft>
              </a:pPr>
              <a:t>18</a:t>
            </a:fld>
            <a:endParaRPr lang="en-US" sz="1800" dirty="0"/>
          </a:p>
        </p:txBody>
      </p:sp>
      <p:graphicFrame>
        <p:nvGraphicFramePr>
          <p:cNvPr id="10" name="Content Placeholder 7">
            <a:extLst>
              <a:ext uri="{FF2B5EF4-FFF2-40B4-BE49-F238E27FC236}">
                <a16:creationId xmlns:a16="http://schemas.microsoft.com/office/drawing/2014/main" id="{748F5DB1-C95A-65D6-F2A4-2E4FF76D7EFF}"/>
              </a:ext>
            </a:extLst>
          </p:cNvPr>
          <p:cNvGraphicFramePr>
            <a:graphicFrameLocks noGrp="1"/>
          </p:cNvGraphicFramePr>
          <p:nvPr>
            <p:ph sz="quarter" idx="11"/>
            <p:extLst>
              <p:ext uri="{D42A27DB-BD31-4B8C-83A1-F6EECF244321}">
                <p14:modId xmlns:p14="http://schemas.microsoft.com/office/powerpoint/2010/main" val="859387457"/>
              </p:ext>
            </p:extLst>
          </p:nvPr>
        </p:nvGraphicFramePr>
        <p:xfrm>
          <a:off x="3987800" y="723900"/>
          <a:ext cx="7442201" cy="5400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5301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0796C4E-41C8-0AB3-6886-FBB7C569658B}"/>
              </a:ext>
            </a:extLst>
          </p:cNvPr>
          <p:cNvSpPr>
            <a:spLocks noGrp="1"/>
          </p:cNvSpPr>
          <p:nvPr>
            <p:ph type="title"/>
          </p:nvPr>
        </p:nvSpPr>
        <p:spPr>
          <a:xfrm>
            <a:off x="1969770" y="5852162"/>
            <a:ext cx="5965190" cy="746854"/>
          </a:xfrm>
        </p:spPr>
        <p:txBody>
          <a:bodyPr vert="horz" lIns="91440" tIns="45720" rIns="91440" bIns="45720" rtlCol="0" anchor="t">
            <a:normAutofit/>
          </a:bodyPr>
          <a:lstStyle/>
          <a:p>
            <a:r>
              <a:rPr lang="en-US" sz="4000" dirty="0"/>
              <a:t>Thank you</a:t>
            </a:r>
          </a:p>
        </p:txBody>
      </p:sp>
      <p:sp>
        <p:nvSpPr>
          <p:cNvPr id="9" name="Content Placeholder 8">
            <a:extLst>
              <a:ext uri="{FF2B5EF4-FFF2-40B4-BE49-F238E27FC236}">
                <a16:creationId xmlns:a16="http://schemas.microsoft.com/office/drawing/2014/main" id="{C1E39F92-B979-41AB-0918-CE4FADCA0D09}"/>
              </a:ext>
            </a:extLst>
          </p:cNvPr>
          <p:cNvSpPr>
            <a:spLocks noGrp="1"/>
          </p:cNvSpPr>
          <p:nvPr>
            <p:ph sz="quarter" idx="11"/>
          </p:nvPr>
        </p:nvSpPr>
        <p:spPr>
          <a:xfrm>
            <a:off x="8045583" y="5850988"/>
            <a:ext cx="2153787" cy="746854"/>
          </a:xfrm>
        </p:spPr>
        <p:txBody>
          <a:bodyPr vert="horz" lIns="91440" tIns="45720" rIns="91440" bIns="45720" rtlCol="0" anchor="ctr">
            <a:normAutofit/>
          </a:bodyPr>
          <a:lstStyle/>
          <a:p>
            <a:pPr algn="r">
              <a:spcBef>
                <a:spcPts val="1000"/>
              </a:spcBef>
            </a:pPr>
            <a:r>
              <a:rPr lang="en-US" dirty="0"/>
              <a:t>EMS Educators </a:t>
            </a:r>
          </a:p>
        </p:txBody>
      </p:sp>
      <p:pic>
        <p:nvPicPr>
          <p:cNvPr id="13" name="Graphic 12" descr="Smiling Face with No Fill">
            <a:extLst>
              <a:ext uri="{FF2B5EF4-FFF2-40B4-BE49-F238E27FC236}">
                <a16:creationId xmlns:a16="http://schemas.microsoft.com/office/drawing/2014/main" id="{CD0FD813-9F03-0F3D-FD06-69287AB7C4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7763" y="406400"/>
            <a:ext cx="5196474" cy="5196474"/>
          </a:xfrm>
          <a:prstGeom prst="rect">
            <a:avLst/>
          </a:prstGeom>
        </p:spPr>
      </p:pic>
      <p:cxnSp>
        <p:nvCxnSpPr>
          <p:cNvPr id="22" name="Straight Connector 21">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69770" y="5719083"/>
            <a:ext cx="8229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89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700"/>
                                        <p:tgtEl>
                                          <p:spTgt spid="13"/>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B916DD8-9028-41F0-AB19-FE384D2009A2}">
  <ds:schemaRefs>
    <ds:schemaRef ds:uri="http://schemas.microsoft.com/sharepoint/v3/contenttype/forms"/>
  </ds:schemaRefs>
</ds:datastoreItem>
</file>

<file path=customXml/itemProps2.xml><?xml version="1.0" encoding="utf-8"?>
<ds:datastoreItem xmlns:ds="http://schemas.openxmlformats.org/officeDocument/2006/customXml" ds:itemID="{778B3239-FE1A-45AC-BACA-CC3412D875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1C92F81-A6B6-4190-80A1-406B3B4C18B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{90622D0C-59B1-4B2E-89C1-FB80E05823BE}tf67498733_win32</Template>
  <TotalTime>315</TotalTime>
  <Words>935</Words>
  <Application>Microsoft Office PowerPoint</Application>
  <PresentationFormat>Widescreen</PresentationFormat>
  <Paragraphs>81</Paragraphs>
  <Slides>19</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Calisto MT</vt:lpstr>
      <vt:lpstr>Univers Condensed</vt:lpstr>
      <vt:lpstr>ChronicleVTI</vt:lpstr>
      <vt:lpstr>Tranexamic Acid EMS Educators  May 2024</vt:lpstr>
      <vt:lpstr>Objectives and goals</vt:lpstr>
      <vt:lpstr>TXA …   Know when it’s indicated </vt:lpstr>
      <vt:lpstr>What is it?</vt:lpstr>
      <vt:lpstr>How it works </vt:lpstr>
      <vt:lpstr>How it works </vt:lpstr>
      <vt:lpstr>Indications – Trauma </vt:lpstr>
      <vt:lpstr>Medication-Standard Orders Protocol #11010 </vt:lpstr>
      <vt:lpstr>Indications – Post partum Hemorrhage  </vt:lpstr>
      <vt:lpstr>Medications Standard-orders  Protocol #11010 </vt:lpstr>
      <vt:lpstr>Contraindications – Exclusion Criteria  </vt:lpstr>
      <vt:lpstr>CASE #1 Penetrating Trauma:</vt:lpstr>
      <vt:lpstr>CASE #2 Uncontrolled Hemorrhage:</vt:lpstr>
      <vt:lpstr>CASE #3 Blunt Force Trauma:</vt:lpstr>
      <vt:lpstr>CASE #4 Uncontrolled Hemorrhage:</vt:lpstr>
      <vt:lpstr>CASE #5 Postpartum Hemorrhage:</vt:lpstr>
      <vt:lpstr>PowerPoint Presentation</vt:lpstr>
      <vt:lpstr>References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TXA …   Know when it’s indicated</dc:title>
  <dc:creator>Shaffer, Tami</dc:creator>
  <cp:lastModifiedBy>Hatfield, Michelle</cp:lastModifiedBy>
  <cp:revision>6</cp:revision>
  <dcterms:created xsi:type="dcterms:W3CDTF">2024-05-02T18:30:09Z</dcterms:created>
  <dcterms:modified xsi:type="dcterms:W3CDTF">2024-06-05T15:18:58Z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